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2" r:id="rId2"/>
  </p:sldMasterIdLst>
  <p:notesMasterIdLst>
    <p:notesMasterId r:id="rId37"/>
  </p:notesMasterIdLst>
  <p:sldIdLst>
    <p:sldId id="256" r:id="rId3"/>
    <p:sldId id="271" r:id="rId4"/>
    <p:sldId id="302" r:id="rId5"/>
    <p:sldId id="306" r:id="rId6"/>
    <p:sldId id="258" r:id="rId7"/>
    <p:sldId id="303" r:id="rId8"/>
    <p:sldId id="315" r:id="rId9"/>
    <p:sldId id="316" r:id="rId10"/>
    <p:sldId id="317" r:id="rId11"/>
    <p:sldId id="259" r:id="rId12"/>
    <p:sldId id="313" r:id="rId13"/>
    <p:sldId id="304" r:id="rId14"/>
    <p:sldId id="314" r:id="rId15"/>
    <p:sldId id="307" r:id="rId16"/>
    <p:sldId id="308" r:id="rId17"/>
    <p:sldId id="309" r:id="rId18"/>
    <p:sldId id="310" r:id="rId19"/>
    <p:sldId id="311" r:id="rId20"/>
    <p:sldId id="312" r:id="rId21"/>
    <p:sldId id="297" r:id="rId22"/>
    <p:sldId id="261" r:id="rId23"/>
    <p:sldId id="286" r:id="rId24"/>
    <p:sldId id="266" r:id="rId25"/>
    <p:sldId id="288" r:id="rId26"/>
    <p:sldId id="290" r:id="rId27"/>
    <p:sldId id="291" r:id="rId28"/>
    <p:sldId id="292" r:id="rId29"/>
    <p:sldId id="298" r:id="rId30"/>
    <p:sldId id="300" r:id="rId31"/>
    <p:sldId id="305" r:id="rId32"/>
    <p:sldId id="293" r:id="rId33"/>
    <p:sldId id="295" r:id="rId34"/>
    <p:sldId id="296" r:id="rId35"/>
    <p:sldId id="267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2171B"/>
    <a:srgbClr val="B72B10"/>
    <a:srgbClr val="A7270A"/>
    <a:srgbClr val="D54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5" autoAdjust="0"/>
    <p:restoredTop sz="94687"/>
  </p:normalViewPr>
  <p:slideViewPr>
    <p:cSldViewPr snapToGrid="0">
      <p:cViewPr varScale="1">
        <p:scale>
          <a:sx n="133" d="100"/>
          <a:sy n="133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2E53B-A534-4B2B-9026-88D20A2A44CA}" type="datetimeFigureOut">
              <a:rPr lang="en-GB" smtClean="0"/>
              <a:t>11/12/2023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9DAA6-961F-44D3-8595-2451ECD203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94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917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the analysis of the best model we can see that it tends to overestimate the results when the score is high and underestimate when the score is low. </a:t>
            </a:r>
          </a:p>
          <a:p>
            <a:r>
              <a:rPr lang="en-US"/>
              <a:t>We individuated the feature engineering task, especially on the target variable, as a possible explanation but a deeper analysis of the causes is left as a future task. </a:t>
            </a:r>
          </a:p>
          <a:p>
            <a:endParaRPr lang="en-US"/>
          </a:p>
          <a:p>
            <a:r>
              <a:rPr lang="en-US"/>
              <a:t>On the right instead we can see a translation of the results in more understandable terms, showing the couple total votes, helpful votes associated to a given score. Our model on a base of 100 votes provides a results that can exceed or underestimate the real number of </a:t>
            </a:r>
            <a:r>
              <a:rPr lang="en-US" err="1"/>
              <a:t>helpeful</a:t>
            </a:r>
            <a:r>
              <a:rPr lang="en-US"/>
              <a:t> votes by 13. 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2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02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908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00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During</a:t>
            </a:r>
            <a:r>
              <a:rPr lang="it-IT"/>
              <a:t> the testing of </a:t>
            </a:r>
            <a:r>
              <a:rPr lang="it-IT" err="1"/>
              <a:t>hypothesis</a:t>
            </a:r>
            <a:r>
              <a:rPr lang="it-IT"/>
              <a:t> 6, two </a:t>
            </a:r>
            <a:r>
              <a:rPr lang="it-IT" err="1"/>
              <a:t>curiosit</a:t>
            </a:r>
            <a:r>
              <a:rPr lang="en-US" err="1"/>
              <a:t>ies</a:t>
            </a:r>
            <a:r>
              <a:rPr lang="en-US"/>
              <a:t> came to our mind:</a:t>
            </a:r>
          </a:p>
          <a:p>
            <a:r>
              <a:rPr lang="en-US"/>
              <a:t>- quest 1</a:t>
            </a:r>
          </a:p>
          <a:p>
            <a:r>
              <a:rPr lang="en-US"/>
              <a:t>- quest 2</a:t>
            </a:r>
          </a:p>
          <a:p>
            <a:endParaRPr lang="en-US"/>
          </a:p>
          <a:p>
            <a:r>
              <a:rPr lang="en-US"/>
              <a:t>To answer both question we used a mongo DB query based on double id grouping. </a:t>
            </a:r>
          </a:p>
          <a:p>
            <a:endParaRPr lang="en-US"/>
          </a:p>
          <a:p>
            <a:r>
              <a:rPr lang="en-US"/>
              <a:t>We defined the best publishers as those getting a score greater than 4.5 in a large number of categories and in the figure are depicted the top 10 publishers and almost all of them are American. 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62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our goal was that of providing a scalable solution for the dataset analysis and we wanted also to prove our results consistency, we implemented some hypothesis analysis also on spark, to make them suitable for a big data context. </a:t>
            </a:r>
          </a:p>
          <a:p>
            <a:endParaRPr lang="en-US"/>
          </a:p>
          <a:p>
            <a:r>
              <a:rPr lang="en-US"/>
              <a:t>We used the spark </a:t>
            </a:r>
            <a:r>
              <a:rPr lang="en-US" err="1"/>
              <a:t>dataframe</a:t>
            </a:r>
            <a:r>
              <a:rPr lang="en-US"/>
              <a:t> API in Python and the Machine Learning library. </a:t>
            </a:r>
          </a:p>
          <a:p>
            <a:endParaRPr lang="en-US"/>
          </a:p>
          <a:p>
            <a:r>
              <a:rPr lang="en-US"/>
              <a:t>In particular we focused on the implementation of the first three hypotheses and as the tables show the results are consistent with the one we got in the sandbox. 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2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second goal of our analysis was that of building a model able of predicting the helpfulness of a review, just by looking at its content. </a:t>
            </a:r>
          </a:p>
          <a:p>
            <a:endParaRPr lang="en-US"/>
          </a:p>
          <a:p>
            <a:r>
              <a:rPr lang="en-US"/>
              <a:t>To do that we performed the </a:t>
            </a:r>
            <a:r>
              <a:rPr lang="en-US" err="1"/>
              <a:t>theee</a:t>
            </a:r>
            <a:r>
              <a:rPr lang="en-US"/>
              <a:t> steps in figure, so feature extraction, model selection and best model analysis.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74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the task is quite complex, we decided to discard a simple bow encoding in favor of a more sophisticated word embedding one with the goal of providing the model with information about context and relations between words. </a:t>
            </a:r>
          </a:p>
          <a:p>
            <a:endParaRPr lang="en-US"/>
          </a:p>
          <a:p>
            <a:r>
              <a:rPr lang="en-US"/>
              <a:t>We used the </a:t>
            </a:r>
            <a:r>
              <a:rPr lang="en-US" err="1"/>
              <a:t>word2vec</a:t>
            </a:r>
            <a:r>
              <a:rPr lang="en-US"/>
              <a:t> model from </a:t>
            </a:r>
            <a:r>
              <a:rPr lang="en-US" err="1"/>
              <a:t>Gensim</a:t>
            </a:r>
            <a:r>
              <a:rPr lang="en-US"/>
              <a:t> library and we created two embeddings with different feature size. </a:t>
            </a:r>
          </a:p>
          <a:p>
            <a:endParaRPr lang="en-US"/>
          </a:p>
          <a:p>
            <a:r>
              <a:rPr lang="en-US"/>
              <a:t>As a result each word is represented by a vector of 30 and 150 </a:t>
            </a:r>
            <a:r>
              <a:rPr lang="en-US" err="1"/>
              <a:t>fratures</a:t>
            </a:r>
            <a:r>
              <a:rPr lang="en-US"/>
              <a:t> and thereby the review is the average of all the contained words.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86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the problem was a regression one we trained three models on a subset of 240000 samples due to time reasons, the models are:</a:t>
            </a:r>
          </a:p>
          <a:p>
            <a:r>
              <a:rPr lang="en-US"/>
              <a:t>- 1</a:t>
            </a:r>
          </a:p>
          <a:p>
            <a:r>
              <a:rPr lang="en-US"/>
              <a:t>- 2</a:t>
            </a:r>
          </a:p>
          <a:p>
            <a:r>
              <a:rPr lang="en-US"/>
              <a:t>- 3</a:t>
            </a:r>
          </a:p>
          <a:p>
            <a:endParaRPr lang="en-US"/>
          </a:p>
          <a:p>
            <a:r>
              <a:rPr lang="en-US"/>
              <a:t>To evaluate and compare them we used GridSearchCv that perform train a model trying all the combination of </a:t>
            </a:r>
            <a:r>
              <a:rPr lang="en-US" err="1"/>
              <a:t>hyperparameters</a:t>
            </a:r>
            <a:r>
              <a:rPr lang="en-US"/>
              <a:t> and eventually evaluate the best according to the results of cross validation. </a:t>
            </a:r>
          </a:p>
          <a:p>
            <a:endParaRPr lang="en-US"/>
          </a:p>
          <a:p>
            <a:r>
              <a:rPr lang="en-US"/>
              <a:t>As the figure shows, the best one was the random forest.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9DAA6-961F-44D3-8595-2451ECD203E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50500" y="1695233"/>
            <a:ext cx="9891200" cy="27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50500" y="4514867"/>
            <a:ext cx="98912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237" y="5584670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30" y="6150318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28" y="2902269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72" y="343956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1467" y="4479165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335"/>
            <a:ext cx="2298068" cy="2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331" y="403332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5185" y="2151872"/>
            <a:ext cx="625467" cy="69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15" y="843063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49013" y="4861610"/>
            <a:ext cx="625467" cy="69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1847" y="575587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844" y="3799999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661" y="5675644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520" y="5432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1987" y="640596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99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960000" y="3025600"/>
            <a:ext cx="10272000" cy="80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5333"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0801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924100" y="2414963"/>
            <a:ext cx="8344000" cy="14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subTitle" idx="1"/>
          </p:nvPr>
        </p:nvSpPr>
        <p:spPr>
          <a:xfrm>
            <a:off x="1924100" y="3844649"/>
            <a:ext cx="8344000" cy="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" y="4070850"/>
            <a:ext cx="2298068" cy="2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468331" y="576808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35186" y="4024434"/>
            <a:ext cx="625467" cy="69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211016" y="5335941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131456" y="-1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10849003" y="1283287"/>
            <a:ext cx="625467" cy="69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1361836" y="386851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022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1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2"/>
          </p:nvPr>
        </p:nvSpPr>
        <p:spPr>
          <a:xfrm>
            <a:off x="2571485" y="1856333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/>
          </p:nvPr>
        </p:nvSpPr>
        <p:spPr>
          <a:xfrm>
            <a:off x="7509677" y="1856333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"/>
          </p:nvPr>
        </p:nvSpPr>
        <p:spPr>
          <a:xfrm>
            <a:off x="2571485" y="2890733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4"/>
          </p:nvPr>
        </p:nvSpPr>
        <p:spPr>
          <a:xfrm>
            <a:off x="7509680" y="2890733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/>
          </p:nvPr>
        </p:nvSpPr>
        <p:spPr>
          <a:xfrm>
            <a:off x="2571485" y="3889000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7509677" y="3889000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7"/>
          </p:nvPr>
        </p:nvSpPr>
        <p:spPr>
          <a:xfrm>
            <a:off x="2571485" y="4923400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8"/>
          </p:nvPr>
        </p:nvSpPr>
        <p:spPr>
          <a:xfrm>
            <a:off x="7509687" y="4923400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1463711" y="2039733"/>
            <a:ext cx="851200" cy="851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3513" y="4075599"/>
            <a:ext cx="851200" cy="851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 hasCustomPrompt="1"/>
          </p:nvPr>
        </p:nvSpPr>
        <p:spPr>
          <a:xfrm>
            <a:off x="6402613" y="2039732"/>
            <a:ext cx="851200" cy="851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 hasCustomPrompt="1"/>
          </p:nvPr>
        </p:nvSpPr>
        <p:spPr>
          <a:xfrm>
            <a:off x="6402613" y="4075599"/>
            <a:ext cx="851200" cy="851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pic>
        <p:nvPicPr>
          <p:cNvPr id="143" name="Google Shape;14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5535092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39" y="592017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947" y="63552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5816" y="5391923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1790" y="-192544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923" y="65244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5753" y="-22819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989" y="6159815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1687" y="560443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5859" y="1691312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4" y="26371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131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3062400" y="3912800"/>
            <a:ext cx="6067200" cy="5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1"/>
          </p:nvPr>
        </p:nvSpPr>
        <p:spPr>
          <a:xfrm>
            <a:off x="3062400" y="2406400"/>
            <a:ext cx="6067200" cy="1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57" name="Google Shape;1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6842" y="5560726"/>
            <a:ext cx="2848699" cy="150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77" y="6401123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33" y="490738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25" y="595458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2490" y="-772844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1623" y="7214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6559" y="1111012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3" y="10828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5992" y="5958396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694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>
            <a:spLocks noGrp="1"/>
          </p:cNvSpPr>
          <p:nvPr>
            <p:ph type="title" hasCustomPrompt="1"/>
          </p:nvPr>
        </p:nvSpPr>
        <p:spPr>
          <a:xfrm>
            <a:off x="1365167" y="1383899"/>
            <a:ext cx="4501600" cy="1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1"/>
          </p:nvPr>
        </p:nvSpPr>
        <p:spPr>
          <a:xfrm>
            <a:off x="1365167" y="2484937"/>
            <a:ext cx="4501600" cy="5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title" idx="2" hasCustomPrompt="1"/>
          </p:nvPr>
        </p:nvSpPr>
        <p:spPr>
          <a:xfrm>
            <a:off x="6325233" y="1383899"/>
            <a:ext cx="4501600" cy="1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3"/>
          </p:nvPr>
        </p:nvSpPr>
        <p:spPr>
          <a:xfrm>
            <a:off x="6325233" y="2484937"/>
            <a:ext cx="4501600" cy="5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4" hasCustomPrompt="1"/>
          </p:nvPr>
        </p:nvSpPr>
        <p:spPr>
          <a:xfrm>
            <a:off x="6325233" y="3808665"/>
            <a:ext cx="4501600" cy="1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5"/>
          </p:nvPr>
        </p:nvSpPr>
        <p:spPr>
          <a:xfrm>
            <a:off x="6325233" y="4909704"/>
            <a:ext cx="4501600" cy="5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title" idx="6" hasCustomPrompt="1"/>
          </p:nvPr>
        </p:nvSpPr>
        <p:spPr>
          <a:xfrm>
            <a:off x="1365167" y="3808665"/>
            <a:ext cx="4501600" cy="1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7"/>
          </p:nvPr>
        </p:nvSpPr>
        <p:spPr>
          <a:xfrm>
            <a:off x="1365167" y="4909704"/>
            <a:ext cx="4501600" cy="5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75" name="Google Shape;1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5535092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39" y="592017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947" y="63552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5816" y="5391923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1790" y="-614611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923" y="23038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1903" y="2290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5859" y="1269245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6" y="186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89" y="57104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5851" y="6008356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61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 idx="2"/>
          </p:nvPr>
        </p:nvSpPr>
        <p:spPr>
          <a:xfrm>
            <a:off x="3455200" y="2519333"/>
            <a:ext cx="2530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 idx="3"/>
          </p:nvPr>
        </p:nvSpPr>
        <p:spPr>
          <a:xfrm>
            <a:off x="8693567" y="2519333"/>
            <a:ext cx="2530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"/>
          </p:nvPr>
        </p:nvSpPr>
        <p:spPr>
          <a:xfrm>
            <a:off x="3455200" y="3374533"/>
            <a:ext cx="2529600" cy="1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4"/>
          </p:nvPr>
        </p:nvSpPr>
        <p:spPr>
          <a:xfrm>
            <a:off x="8693967" y="3374533"/>
            <a:ext cx="2530000" cy="1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5031" y="-764933"/>
            <a:ext cx="2298068" cy="2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401790" y="5575190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387" y="1365765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5987" y="59683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9118" y="63764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6644" y="596973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3551" y="5695664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4944" y="760898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972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8026000" y="3485100"/>
            <a:ext cx="320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2"/>
          </p:nvPr>
        </p:nvSpPr>
        <p:spPr>
          <a:xfrm>
            <a:off x="4492997" y="2013867"/>
            <a:ext cx="320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960000" y="4009900"/>
            <a:ext cx="3206000" cy="11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3"/>
          </p:nvPr>
        </p:nvSpPr>
        <p:spPr>
          <a:xfrm>
            <a:off x="4493000" y="2538667"/>
            <a:ext cx="3206000" cy="11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title" idx="4"/>
          </p:nvPr>
        </p:nvSpPr>
        <p:spPr>
          <a:xfrm>
            <a:off x="960001" y="3485100"/>
            <a:ext cx="320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5"/>
          </p:nvPr>
        </p:nvSpPr>
        <p:spPr>
          <a:xfrm>
            <a:off x="8026000" y="4009900"/>
            <a:ext cx="3206000" cy="11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1459" y="5570259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05" y="5955338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7520" y="639041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69443" y="-510011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574434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214" y="33353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311" y="6296515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4180" y="112570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401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8114409" y="1866200"/>
            <a:ext cx="302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title" idx="2"/>
          </p:nvPr>
        </p:nvSpPr>
        <p:spPr>
          <a:xfrm>
            <a:off x="4581401" y="1866200"/>
            <a:ext cx="302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1048400" y="2907833"/>
            <a:ext cx="30292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3"/>
          </p:nvPr>
        </p:nvSpPr>
        <p:spPr>
          <a:xfrm>
            <a:off x="4581393" y="2907833"/>
            <a:ext cx="30292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title" idx="4"/>
          </p:nvPr>
        </p:nvSpPr>
        <p:spPr>
          <a:xfrm>
            <a:off x="1048401" y="1866200"/>
            <a:ext cx="302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5"/>
          </p:nvPr>
        </p:nvSpPr>
        <p:spPr>
          <a:xfrm>
            <a:off x="8114409" y="2907833"/>
            <a:ext cx="302920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224" name="Google Shape;22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7725" y="5570259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20" y="5955338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1664" y="639041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7424" y="-667044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2653" y="1765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0" y="13592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39" y="-222119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980" y="6095536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388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>
            <a:spLocks noGrp="1"/>
          </p:cNvSpPr>
          <p:nvPr>
            <p:ph type="title"/>
          </p:nvPr>
        </p:nvSpPr>
        <p:spPr>
          <a:xfrm>
            <a:off x="1609276" y="2261300"/>
            <a:ext cx="383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2"/>
          </p:nvPr>
        </p:nvSpPr>
        <p:spPr>
          <a:xfrm>
            <a:off x="6744717" y="2261300"/>
            <a:ext cx="383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1"/>
          </p:nvPr>
        </p:nvSpPr>
        <p:spPr>
          <a:xfrm>
            <a:off x="1609267" y="2786100"/>
            <a:ext cx="383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3"/>
          </p:nvPr>
        </p:nvSpPr>
        <p:spPr>
          <a:xfrm>
            <a:off x="6744708" y="2786100"/>
            <a:ext cx="383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 idx="4"/>
          </p:nvPr>
        </p:nvSpPr>
        <p:spPr>
          <a:xfrm>
            <a:off x="1609276" y="4293967"/>
            <a:ext cx="383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title" idx="5"/>
          </p:nvPr>
        </p:nvSpPr>
        <p:spPr>
          <a:xfrm>
            <a:off x="6744717" y="4293967"/>
            <a:ext cx="383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6"/>
          </p:nvPr>
        </p:nvSpPr>
        <p:spPr>
          <a:xfrm>
            <a:off x="1609267" y="4818767"/>
            <a:ext cx="383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7"/>
          </p:nvPr>
        </p:nvSpPr>
        <p:spPr>
          <a:xfrm>
            <a:off x="6744708" y="4818767"/>
            <a:ext cx="383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1459" y="5570259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05" y="5955338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7520" y="639041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69443" y="-510011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214" y="33353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56791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6" y="623154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3972" y="116365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89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40067" y="2878533"/>
            <a:ext cx="5571200" cy="2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97867" y="1281467"/>
            <a:ext cx="1324000" cy="1324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40067" y="5028200"/>
            <a:ext cx="55712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398667" y="0"/>
            <a:ext cx="47936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7992" y="-282682"/>
            <a:ext cx="2091200" cy="195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67" y="567567"/>
            <a:ext cx="625467" cy="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00" y="5826145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849" y="-31782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41" y="6385953"/>
            <a:ext cx="625467" cy="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295" y="6384588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497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960008" y="2261300"/>
            <a:ext cx="30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title" idx="2"/>
          </p:nvPr>
        </p:nvSpPr>
        <p:spPr>
          <a:xfrm>
            <a:off x="4587292" y="2261300"/>
            <a:ext cx="30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960000" y="2786100"/>
            <a:ext cx="3017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3"/>
          </p:nvPr>
        </p:nvSpPr>
        <p:spPr>
          <a:xfrm>
            <a:off x="4587285" y="2786100"/>
            <a:ext cx="3017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title" idx="4"/>
          </p:nvPr>
        </p:nvSpPr>
        <p:spPr>
          <a:xfrm>
            <a:off x="960008" y="4293967"/>
            <a:ext cx="30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title" idx="5"/>
          </p:nvPr>
        </p:nvSpPr>
        <p:spPr>
          <a:xfrm>
            <a:off x="4587292" y="4293967"/>
            <a:ext cx="30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6"/>
          </p:nvPr>
        </p:nvSpPr>
        <p:spPr>
          <a:xfrm>
            <a:off x="960000" y="4818767"/>
            <a:ext cx="3017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7"/>
          </p:nvPr>
        </p:nvSpPr>
        <p:spPr>
          <a:xfrm>
            <a:off x="4587285" y="4818767"/>
            <a:ext cx="3017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9"/>
          </p:nvPr>
        </p:nvSpPr>
        <p:spPr>
          <a:xfrm>
            <a:off x="8214584" y="2261300"/>
            <a:ext cx="30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13"/>
          </p:nvPr>
        </p:nvSpPr>
        <p:spPr>
          <a:xfrm>
            <a:off x="8214576" y="2786100"/>
            <a:ext cx="3017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14"/>
          </p:nvPr>
        </p:nvSpPr>
        <p:spPr>
          <a:xfrm>
            <a:off x="8214584" y="4293967"/>
            <a:ext cx="30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subTitle" idx="15"/>
          </p:nvPr>
        </p:nvSpPr>
        <p:spPr>
          <a:xfrm>
            <a:off x="8214576" y="4818767"/>
            <a:ext cx="3017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264" name="Google Shape;26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87099" y="5442756"/>
            <a:ext cx="1789033" cy="2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5525" y="626048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38664" y="539624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7790" y="-614611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6923" y="23038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859" y="1269245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23" y="12584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259" y="6097179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512736" y="5515607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61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78F1F-B027-1D0B-10F2-3A2B76B1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32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960000" y="1445067"/>
            <a:ext cx="4550800" cy="2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1"/>
          </p:nvPr>
        </p:nvSpPr>
        <p:spPr>
          <a:xfrm>
            <a:off x="960000" y="3901697"/>
            <a:ext cx="4550800" cy="1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78067" y="-199299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129128" y="17700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879539" y="-25205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22089" y="5708290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813" y="61099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77991" y="611128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2116" y="616465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87" y="118284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877" y="5568931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0146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Title and text 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>
            <a:spLocks noGrp="1"/>
          </p:cNvSpPr>
          <p:nvPr>
            <p:ph type="subTitle" idx="1"/>
          </p:nvPr>
        </p:nvSpPr>
        <p:spPr>
          <a:xfrm>
            <a:off x="960000" y="3106033"/>
            <a:ext cx="3612000" cy="11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60077" y="-667044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847" y="1765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713531" y="5535092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656317" y="592017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915003" y="63552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1422631" y="5497423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0036" y="61115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1564" y="5535089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492551" y="56705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48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5031" y="-764933"/>
            <a:ext cx="2298068" cy="2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401790" y="5575190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387" y="1365765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5987" y="59683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9118" y="63764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6644" y="596973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13" y="624383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3551" y="5695664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4920" y="599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4944" y="760898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705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76067" y="5523110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5006" y="591694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5405" y="634326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7424" y="-701277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2653" y="14227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3477" y="14362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49" y="86173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4620" y="643995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111" y="6089465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7820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78067" y="-199299"/>
            <a:ext cx="1783000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129128" y="177002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879539" y="-25205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22089" y="5708290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813" y="61099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77991" y="6111289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2116" y="616465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87" y="118284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877" y="5568931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561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52" name="Google Shape;35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708990" y="5811690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1694220" y="62133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7">
            <a:off x="-639192" y="-241573"/>
            <a:ext cx="1782999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905" y="57564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60076" y="1128274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9659" y="-284729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905" y="612454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360172" y="-1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694225" y="535904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659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63" name="Google Shape;36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18777" y="-876277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7875" y="-32731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">
            <a:off x="11037927" y="5537582"/>
            <a:ext cx="1782999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1499361" y="5495352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1816344" y="493787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996608" y="634813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360172" y="-1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694225" y="535904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1" y="6159805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494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ctrTitle"/>
          </p:nvPr>
        </p:nvSpPr>
        <p:spPr>
          <a:xfrm>
            <a:off x="2834400" y="964700"/>
            <a:ext cx="6523200" cy="1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74" name="Google Shape;374;p29"/>
          <p:cNvSpPr txBox="1">
            <a:spLocks noGrp="1"/>
          </p:cNvSpPr>
          <p:nvPr>
            <p:ph type="subTitle" idx="1"/>
          </p:nvPr>
        </p:nvSpPr>
        <p:spPr>
          <a:xfrm>
            <a:off x="2834400" y="2519596"/>
            <a:ext cx="6523200" cy="1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5" name="Google Shape;375;p29"/>
          <p:cNvSpPr txBox="1">
            <a:spLocks noGrp="1"/>
          </p:cNvSpPr>
          <p:nvPr>
            <p:ph type="subTitle" idx="2"/>
          </p:nvPr>
        </p:nvSpPr>
        <p:spPr>
          <a:xfrm>
            <a:off x="2834400" y="5421033"/>
            <a:ext cx="6523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6" name="Google Shape;376;p29"/>
          <p:cNvSpPr txBox="1"/>
          <p:nvPr/>
        </p:nvSpPr>
        <p:spPr>
          <a:xfrm>
            <a:off x="2834400" y="4816967"/>
            <a:ext cx="6523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333" b="1" u="sng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lang="en" sz="1333" b="1" u="sng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333" b="1" u="sng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accen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77" name="Google Shape;3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566519" y="3328364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090719" y="279106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9858751" y="4070830"/>
            <a:ext cx="2298068" cy="2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063019" y="5768064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1566535" y="4024412"/>
            <a:ext cx="625467" cy="69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11320333" y="533592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-16" y="1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717504" y="1283289"/>
            <a:ext cx="625467" cy="69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04671" y="386852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204673" y="2350319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960000" y="1502667"/>
            <a:ext cx="10272000" cy="4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8090" y="6186368"/>
            <a:ext cx="2848699" cy="150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529" y="7026765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85" y="5533029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77" y="658023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490" y="123090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67" y="-16478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31424" y="-617111"/>
            <a:ext cx="1789033" cy="2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3547" y="205464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567" y="107095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7913" y="165104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5377" y="539065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4689" y="5954614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08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752990" y="-216944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223892" y="626603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">
            <a:off x="-295373" y="5616715"/>
            <a:ext cx="1782999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66061" y="5574485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-141223" y="5017005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336692" y="642727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1481077" y="6099438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855592" y="609807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95728" y="133018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4902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3910" y="-788911"/>
            <a:ext cx="2081601" cy="194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950080" y="49140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">
            <a:off x="11011561" y="5590315"/>
            <a:ext cx="1782999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1472995" y="5548085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847544" y="5483005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970241" y="640087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1146944" y="58667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4159" y="601013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1472995" y="53885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880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4578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73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 idx="2"/>
          </p:nvPr>
        </p:nvSpPr>
        <p:spPr>
          <a:xfrm>
            <a:off x="960000" y="3179300"/>
            <a:ext cx="4696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3"/>
          </p:nvPr>
        </p:nvSpPr>
        <p:spPr>
          <a:xfrm>
            <a:off x="6535592" y="3179300"/>
            <a:ext cx="4696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60000" y="3942900"/>
            <a:ext cx="4696400" cy="1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6535600" y="3942900"/>
            <a:ext cx="4696400" cy="1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1552" y="-1411167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0" y="30408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5801" y="5442756"/>
            <a:ext cx="1789033" cy="2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6741" y="626048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511" y="14485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0931" y="539624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3405" y="71758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5" y="581578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223" y="6367040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72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3941" y="5722452"/>
            <a:ext cx="2091200" cy="195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9103" y="5679875"/>
            <a:ext cx="625467" cy="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431" y="612693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97" flipH="1">
            <a:off x="10840894" y="-162340"/>
            <a:ext cx="1782999" cy="14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02328" y="654873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311" y="120750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9575" y="-20549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1" y="61530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4495" y="636784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2997" y="5803530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8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315400" y="1872851"/>
            <a:ext cx="7552400" cy="19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2315400" y="3824751"/>
            <a:ext cx="7552400" cy="11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2418" y="-426434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4601" y="4739356"/>
            <a:ext cx="1789033" cy="2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541" y="5557087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5544" y="6422557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3325" y="4690247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53" y="128882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8820" y="41414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83" y="5173631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39" y="5747996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74" y="6322920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9265" y="39898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3521" y="614263"/>
            <a:ext cx="625467" cy="7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55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933667" y="1814600"/>
            <a:ext cx="8324800" cy="3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96" name="Google Shape;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31456" y="4493499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003" y="4875945"/>
            <a:ext cx="625467" cy="69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1836" y="5770212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"/>
            <a:ext cx="2298068" cy="2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331" y="388998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186" y="2137538"/>
            <a:ext cx="625467" cy="69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016" y="828728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3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960000" y="2094100"/>
            <a:ext cx="5396000" cy="2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106" name="Google Shape;1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93782" y="-725401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553" y="989854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7380" y="115179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789699" y="5520852"/>
            <a:ext cx="1789033" cy="2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62925" y="6348241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62923" y="5477923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9580" y="6157079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231989" y="5610823"/>
            <a:ext cx="625467" cy="698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54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106" name="Google Shape;1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93782" y="-725401"/>
            <a:ext cx="2060533" cy="2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553" y="989854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7380" y="115179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789699" y="5520852"/>
            <a:ext cx="1789033" cy="2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62925" y="6348241"/>
            <a:ext cx="625467" cy="6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62923" y="5477923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9580" y="6157079"/>
            <a:ext cx="625467" cy="7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231989" y="5610823"/>
            <a:ext cx="625467" cy="69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7892" y="66241"/>
            <a:ext cx="625467" cy="693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93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●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○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■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●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○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■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●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○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ssistant"/>
              <a:buChar char="■"/>
              <a:defRPr sz="12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5230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96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95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7938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D7A8-3183-8052-C69F-88D1FFAE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400" y="1294017"/>
            <a:ext cx="9891200" cy="2714400"/>
          </a:xfrm>
        </p:spPr>
        <p:txBody>
          <a:bodyPr/>
          <a:lstStyle/>
          <a:p>
            <a:r>
              <a:rPr lang="en-US" sz="7200" b="1" dirty="0">
                <a:latin typeface="Consolas" panose="020B0609020204030204" pitchFamily="49" charset="0"/>
                <a:cs typeface="Consolas" panose="020B0609020204030204" pitchFamily="49" charset="0"/>
              </a:rPr>
              <a:t>Disease Prediction</a:t>
            </a:r>
            <a:br>
              <a:rPr lang="en-US" sz="7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A network theory + ML approach</a:t>
            </a:r>
            <a:endParaRPr lang="en-US" sz="7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CE4D4D-38A5-6D67-E7AF-C6CD476A8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162" y="4773580"/>
            <a:ext cx="3027428" cy="1476144"/>
          </a:xfrm>
        </p:spPr>
        <p:txBody>
          <a:bodyPr/>
          <a:lstStyle/>
          <a:p>
            <a:pPr algn="l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Andrea Alberti</a:t>
            </a:r>
          </a:p>
          <a:p>
            <a:pPr algn="l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Davide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Ligari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Cristian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Andreoli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Matteo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Scardovi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25D2B9E-CCC0-F222-2EF5-043800877421}"/>
              </a:ext>
            </a:extLst>
          </p:cNvPr>
          <p:cNvCxnSpPr>
            <a:cxnSpLocks/>
          </p:cNvCxnSpPr>
          <p:nvPr/>
        </p:nvCxnSpPr>
        <p:spPr>
          <a:xfrm>
            <a:off x="5730628" y="4984982"/>
            <a:ext cx="0" cy="10829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ottotitolo 2">
            <a:extLst>
              <a:ext uri="{FF2B5EF4-FFF2-40B4-BE49-F238E27FC236}">
                <a16:creationId xmlns:a16="http://schemas.microsoft.com/office/drawing/2014/main" id="{20087E58-DAF3-72A5-1EB2-2B7178EF55DA}"/>
              </a:ext>
            </a:extLst>
          </p:cNvPr>
          <p:cNvSpPr txBox="1">
            <a:spLocks/>
          </p:cNvSpPr>
          <p:nvPr/>
        </p:nvSpPr>
        <p:spPr>
          <a:xfrm>
            <a:off x="901574" y="5011171"/>
            <a:ext cx="4820321" cy="92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133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ssistant"/>
              <a:buNone/>
              <a:defRPr sz="24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University of Pavia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Financial Data Science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course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3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Betweenness Centrality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A3738E-6F88-3251-0CBD-E75AD7DB5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9" b="1053"/>
          <a:stretch/>
        </p:blipFill>
        <p:spPr>
          <a:xfrm>
            <a:off x="5934934" y="1531925"/>
            <a:ext cx="5393979" cy="4185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863087" y="1870994"/>
            <a:ext cx="4517288" cy="350734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9221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 Law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Distributiion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Scale-free network with few Hubs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Symptoms have higher betweenness than diseases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Symptoms tends to have higher degrees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Bad under predictive standpoint</a:t>
            </a:r>
          </a:p>
          <a:p>
            <a:pPr>
              <a:buClr>
                <a:schemeClr val="accent1"/>
              </a:buClr>
            </a:pPr>
            <a:endParaRPr lang="it-IT" sz="1600" b="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Immagine 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1E712DBF-1D5D-CF42-98E4-BC078FED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2597410" y="540505"/>
            <a:ext cx="359939" cy="468000"/>
          </a:xfrm>
          <a:prstGeom prst="rect">
            <a:avLst/>
          </a:prstGeom>
        </p:spPr>
      </p:pic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B79C7F3E-DBEB-18D1-935C-9BAAA7CE7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9246467" y="550665"/>
            <a:ext cx="359939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7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Betweenness Centrality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A3738E-6F88-3251-0CBD-E75AD7DB5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" t="1150" r="180" b="-1150"/>
          <a:stretch/>
        </p:blipFill>
        <p:spPr>
          <a:xfrm>
            <a:off x="522979" y="1644267"/>
            <a:ext cx="7386969" cy="3569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8475952" y="2288261"/>
            <a:ext cx="3203004" cy="228147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9221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Most influential nodes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They are all symptoms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Very commonly present</a:t>
            </a:r>
          </a:p>
          <a:p>
            <a:pPr>
              <a:buClr>
                <a:schemeClr val="accent1"/>
              </a:buClr>
            </a:pPr>
            <a:endParaRPr lang="it-IT" sz="1600" b="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Immagine 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1E712DBF-1D5D-CF42-98E4-BC078FED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2597410" y="540505"/>
            <a:ext cx="359939" cy="468000"/>
          </a:xfrm>
          <a:prstGeom prst="rect">
            <a:avLst/>
          </a:prstGeom>
        </p:spPr>
      </p:pic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B79C7F3E-DBEB-18D1-935C-9BAAA7CE7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9246467" y="550665"/>
            <a:ext cx="359939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7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Communities Detection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1031524" y="1914619"/>
            <a:ext cx="4740426" cy="377975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Co-occurrence similarity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3 Communities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each</a:t>
            </a: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INFO 1: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in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same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communities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frequently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co-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occur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within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same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diseases</a:t>
            </a: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INFO 2: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diseases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specifity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for a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community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INFO 3: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specificty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for a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community</a:t>
            </a:r>
          </a:p>
        </p:txBody>
      </p:sp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8982A3D2-1884-5E3A-3B21-490922A55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2721237" y="540505"/>
            <a:ext cx="359939" cy="468000"/>
          </a:xfrm>
          <a:prstGeom prst="rect">
            <a:avLst/>
          </a:prstGeom>
        </p:spPr>
      </p:pic>
      <p:pic>
        <p:nvPicPr>
          <p:cNvPr id="7" name="Immagine 6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90E3E981-2FD4-F6D6-CCDF-9949695B0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9093784" y="551794"/>
            <a:ext cx="359939" cy="468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9EFFC2-D24C-D2FC-E926-9D1777C97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" b="153"/>
          <a:stretch/>
        </p:blipFill>
        <p:spPr>
          <a:xfrm>
            <a:off x="6420051" y="1369424"/>
            <a:ext cx="4619444" cy="4870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275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Communities Detection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1031524" y="1914619"/>
            <a:ext cx="4740426" cy="323492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Community Count 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How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many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are from a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community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Each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community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has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different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common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diseases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Model can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learn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prioritizing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diseases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from community with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highest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count</a:t>
            </a: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8982A3D2-1884-5E3A-3B21-490922A55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2721237" y="540505"/>
            <a:ext cx="359939" cy="468000"/>
          </a:xfrm>
          <a:prstGeom prst="rect">
            <a:avLst/>
          </a:prstGeom>
        </p:spPr>
      </p:pic>
      <p:pic>
        <p:nvPicPr>
          <p:cNvPr id="7" name="Immagine 6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90E3E981-2FD4-F6D6-CCDF-9949695B0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9093784" y="551794"/>
            <a:ext cx="359939" cy="468000"/>
          </a:xfrm>
          <a:prstGeom prst="rect">
            <a:avLst/>
          </a:prstGeom>
        </p:spPr>
      </p:pic>
      <p:sp>
        <p:nvSpPr>
          <p:cNvPr id="2" name="Titolo 20">
            <a:extLst>
              <a:ext uri="{FF2B5EF4-FFF2-40B4-BE49-F238E27FC236}">
                <a16:creationId xmlns:a16="http://schemas.microsoft.com/office/drawing/2014/main" id="{AB58AEEF-A6EA-8AFB-2C30-5ADFF4E53F51}"/>
              </a:ext>
            </a:extLst>
          </p:cNvPr>
          <p:cNvSpPr txBox="1">
            <a:spLocks/>
          </p:cNvSpPr>
          <p:nvPr/>
        </p:nvSpPr>
        <p:spPr>
          <a:xfrm>
            <a:off x="960000" y="906869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pPr algn="ctr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Features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4CAE45-DEAC-80C8-C7FF-5B872076C309}"/>
              </a:ext>
            </a:extLst>
          </p:cNvPr>
          <p:cNvSpPr txBox="1"/>
          <p:nvPr/>
        </p:nvSpPr>
        <p:spPr>
          <a:xfrm>
            <a:off x="6420050" y="1914619"/>
            <a:ext cx="4740426" cy="323492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Community Size 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Replace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with size of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its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community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Each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belongs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to community of a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size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Model can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distinguish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symptoms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from large or small communities and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prioritize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their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diseases</a:t>
            </a: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8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482EF25-BAB8-9177-9A70-F7CFB3B1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70" y="765522"/>
            <a:ext cx="5868824" cy="821102"/>
          </a:xfrm>
        </p:spPr>
        <p:txBody>
          <a:bodyPr/>
          <a:lstStyle/>
          <a:p>
            <a:pPr algn="ctr"/>
            <a:r>
              <a:rPr lang="it-IT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ML Model </a:t>
            </a:r>
            <a:r>
              <a:rPr lang="it-IT" sz="4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Methodology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D70F06A-1084-411C-D92F-16A4F99E6E26}"/>
              </a:ext>
            </a:extLst>
          </p:cNvPr>
          <p:cNvGrpSpPr/>
          <p:nvPr/>
        </p:nvGrpSpPr>
        <p:grpSpPr>
          <a:xfrm>
            <a:off x="520182" y="2095071"/>
            <a:ext cx="11153594" cy="2866546"/>
            <a:chOff x="-584499" y="1999036"/>
            <a:chExt cx="11153594" cy="2866546"/>
          </a:xfrm>
          <a:effectLst>
            <a:reflection stA="20000" endPos="53000" dir="5400000" sy="-100000" algn="bl" rotWithShape="0"/>
          </a:effectLst>
        </p:grpSpPr>
        <p:pic>
          <p:nvPicPr>
            <p:cNvPr id="6" name="Immagine 5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679C6A0F-2E6A-C81D-022A-3FA8103A1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l="12125" r="7131"/>
            <a:stretch/>
          </p:blipFill>
          <p:spPr>
            <a:xfrm rot="5400000">
              <a:off x="-126820" y="1541361"/>
              <a:ext cx="2860762" cy="3776120"/>
            </a:xfrm>
            <a:prstGeom prst="rect">
              <a:avLst/>
            </a:prstGeom>
            <a:effectLst>
              <a:reflection endPos="0" dist="9745" dir="5400000" sy="-100000" algn="bl" rotWithShape="0"/>
            </a:effectLst>
          </p:spPr>
        </p:pic>
        <p:pic>
          <p:nvPicPr>
            <p:cNvPr id="7" name="Immagine 6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47EA4CA8-C7D0-2A45-6D38-503C1735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5" r="7131"/>
            <a:stretch/>
          </p:blipFill>
          <p:spPr>
            <a:xfrm rot="5400000">
              <a:off x="4810422" y="1541358"/>
              <a:ext cx="2860761" cy="3776120"/>
            </a:xfrm>
            <a:prstGeom prst="rect">
              <a:avLst/>
            </a:prstGeom>
          </p:spPr>
        </p:pic>
        <p:pic>
          <p:nvPicPr>
            <p:cNvPr id="8" name="Immagine 7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3B05EA43-D1E6-389B-86FA-05D54EDD5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rcRect l="12125" r="7131"/>
            <a:stretch/>
          </p:blipFill>
          <p:spPr>
            <a:xfrm rot="5400000">
              <a:off x="7250654" y="1541357"/>
              <a:ext cx="2860761" cy="3776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C97260B-D37B-91B5-AB32-DA2271B4142D}"/>
                </a:ext>
              </a:extLst>
            </p:cNvPr>
            <p:cNvSpPr txBox="1"/>
            <p:nvPr/>
          </p:nvSpPr>
          <p:spPr>
            <a:xfrm>
              <a:off x="280018" y="3033280"/>
              <a:ext cx="2058023" cy="830997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Preparation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E37D057-2178-09E8-6EC4-5FD201C0A84E}"/>
                </a:ext>
              </a:extLst>
            </p:cNvPr>
            <p:cNvSpPr txBox="1"/>
            <p:nvPr/>
          </p:nvSpPr>
          <p:spPr>
            <a:xfrm>
              <a:off x="5217262" y="3033280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Models to Train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CF03F87-02F2-D818-14C1-BE4DFA0C266F}"/>
                </a:ext>
              </a:extLst>
            </p:cNvPr>
            <p:cNvSpPr txBox="1"/>
            <p:nvPr/>
          </p:nvSpPr>
          <p:spPr>
            <a:xfrm>
              <a:off x="7657494" y="3069575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Operative Flow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Immagine 3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5606ECAB-FE8B-8824-0C80-589CA00E6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lumMod val="85000"/>
                  <a:tint val="45000"/>
                  <a:satMod val="400000"/>
                </a:schemeClr>
              </a:duotone>
            </a:blip>
            <a:srcRect l="12125" r="7131"/>
            <a:stretch/>
          </p:blipFill>
          <p:spPr>
            <a:xfrm rot="5400000">
              <a:off x="2337670" y="1547141"/>
              <a:ext cx="2860762" cy="3776119"/>
            </a:xfrm>
            <a:prstGeom prst="rect">
              <a:avLst/>
            </a:prstGeom>
            <a:effectLst>
              <a:reflection blurRad="6350" endPos="0" dir="5400000" sy="-100000" algn="bl" rotWithShape="0"/>
            </a:effectLst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78735289-C334-7959-04C2-5C21377E679D}"/>
                </a:ext>
              </a:extLst>
            </p:cNvPr>
            <p:cNvSpPr txBox="1"/>
            <p:nvPr/>
          </p:nvSpPr>
          <p:spPr>
            <a:xfrm>
              <a:off x="2744511" y="3033280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Features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Extraction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12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5F15791-B590-A9E5-266F-1C4B5CA94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" r="-416" b="6251"/>
          <a:stretch/>
        </p:blipFill>
        <p:spPr>
          <a:xfrm>
            <a:off x="4639377" y="2237893"/>
            <a:ext cx="6997209" cy="3470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EC71A1D-1D2A-950B-7608-04635DAF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405588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Data Preparation</a:t>
            </a:r>
          </a:p>
        </p:txBody>
      </p:sp>
      <p:pic>
        <p:nvPicPr>
          <p:cNvPr id="4" name="Immagine 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EF8AC590-84BC-5804-0D27-86E88FA4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3395320" y="552745"/>
            <a:ext cx="360928" cy="469286"/>
          </a:xfrm>
          <a:prstGeom prst="rect">
            <a:avLst/>
          </a:prstGeom>
          <a:effectLst>
            <a:reflection blurRad="6350" endPos="0" dir="5400000" sy="-100000" algn="bl" rotWithShape="0"/>
          </a:effectLst>
        </p:spPr>
      </p:pic>
      <p:pic>
        <p:nvPicPr>
          <p:cNvPr id="5" name="Immagine 4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E9AB0D6F-62F0-9E8A-9B51-21625BEF3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8427803" y="603437"/>
            <a:ext cx="360928" cy="469286"/>
          </a:xfrm>
          <a:prstGeom prst="rect">
            <a:avLst/>
          </a:prstGeom>
          <a:effectLst>
            <a:reflection blurRad="6350" endPos="0" dir="5400000" sy="-100000" algn="bl" rotWithShape="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D8196-3CED-73BC-7DD8-62B7C6896380}"/>
              </a:ext>
            </a:extLst>
          </p:cNvPr>
          <p:cNvSpPr txBox="1"/>
          <p:nvPr/>
        </p:nvSpPr>
        <p:spPr>
          <a:xfrm>
            <a:off x="6003410" y="1576471"/>
            <a:ext cx="4740426" cy="51077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Unbalanced Classes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1E9592-E5C2-8746-4D48-8618A51AD083}"/>
              </a:ext>
            </a:extLst>
          </p:cNvPr>
          <p:cNvSpPr txBox="1"/>
          <p:nvPr/>
        </p:nvSpPr>
        <p:spPr>
          <a:xfrm>
            <a:off x="960000" y="2696299"/>
            <a:ext cx="3272594" cy="228147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Dataset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larger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than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250k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Many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operations</a:t>
            </a: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to be </a:t>
            </a:r>
            <a:r>
              <a:rPr lang="it-IT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performed</a:t>
            </a: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Random Sampling of 10% of data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B5FBD9-8CB4-0C2C-1C20-B9ABB7256661}"/>
              </a:ext>
            </a:extLst>
          </p:cNvPr>
          <p:cNvSpPr txBox="1"/>
          <p:nvPr/>
        </p:nvSpPr>
        <p:spPr>
          <a:xfrm>
            <a:off x="960000" y="1576471"/>
            <a:ext cx="3272594" cy="51077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Random Sampling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4132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Features Extraction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pic>
        <p:nvPicPr>
          <p:cNvPr id="13" name="Immagine 12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0CD13F3F-87F1-FBE6-5EB9-1B6DF55B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2982982" y="548829"/>
            <a:ext cx="359939" cy="468000"/>
          </a:xfrm>
          <a:prstGeom prst="rect">
            <a:avLst/>
          </a:prstGeom>
        </p:spPr>
      </p:pic>
      <p:pic>
        <p:nvPicPr>
          <p:cNvPr id="14" name="Immagine 1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3054A7F8-B556-A4F4-12CF-1823811C9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8845545" y="572493"/>
            <a:ext cx="359939" cy="468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45BE0140-EF05-6BE5-8C0D-80DAF4D1F8F8}"/>
              </a:ext>
            </a:extLst>
          </p:cNvPr>
          <p:cNvGrpSpPr/>
          <p:nvPr/>
        </p:nvGrpSpPr>
        <p:grpSpPr>
          <a:xfrm>
            <a:off x="5470307" y="5610771"/>
            <a:ext cx="2124420" cy="485228"/>
            <a:chOff x="3037113" y="2247086"/>
            <a:chExt cx="1621973" cy="485228"/>
          </a:xfrm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D860228D-C80A-A6B0-17C3-1248294E124B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018B0D09-9E23-59E5-C301-B87241EBB502}"/>
                </a:ext>
              </a:extLst>
            </p:cNvPr>
            <p:cNvSpPr txBox="1"/>
            <p:nvPr/>
          </p:nvSpPr>
          <p:spPr>
            <a:xfrm>
              <a:off x="3318052" y="2305034"/>
              <a:ext cx="1341034" cy="369332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Comm Count</a:t>
              </a:r>
              <a:endParaRPr lang="en-US" sz="1100" b="1" dirty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8B8D14D4-9515-82AE-F708-5B3D3EB7C0FA}"/>
              </a:ext>
            </a:extLst>
          </p:cNvPr>
          <p:cNvGrpSpPr/>
          <p:nvPr/>
        </p:nvGrpSpPr>
        <p:grpSpPr>
          <a:xfrm>
            <a:off x="8197305" y="5877182"/>
            <a:ext cx="2124420" cy="485228"/>
            <a:chOff x="3037113" y="2247086"/>
            <a:chExt cx="1621973" cy="485228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73A56BEB-3530-43F2-58DD-197B0FAB577D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70CBA63-3AA4-B159-AC0A-CA9B6F9779DA}"/>
                </a:ext>
              </a:extLst>
            </p:cNvPr>
            <p:cNvSpPr txBox="1"/>
            <p:nvPr/>
          </p:nvSpPr>
          <p:spPr>
            <a:xfrm>
              <a:off x="3318052" y="2305034"/>
              <a:ext cx="1341034" cy="369332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Comm Size</a:t>
              </a:r>
              <a:endParaRPr lang="en-US" sz="1100" b="1" dirty="0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344367-B75F-7223-BA4F-35DD30D49E9D}"/>
              </a:ext>
            </a:extLst>
          </p:cNvPr>
          <p:cNvSpPr txBox="1"/>
          <p:nvPr/>
        </p:nvSpPr>
        <p:spPr>
          <a:xfrm>
            <a:off x="1352349" y="1727497"/>
            <a:ext cx="4117958" cy="1055608"/>
          </a:xfrm>
          <a:prstGeom prst="roundRect">
            <a:avLst/>
          </a:prstGeom>
          <a:noFill/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reflection stA="4684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Classic Features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algn="ctr"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Symptoms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one hot encoding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17AC6C-B553-E788-3623-BB13C7B78002}"/>
              </a:ext>
            </a:extLst>
          </p:cNvPr>
          <p:cNvSpPr txBox="1"/>
          <p:nvPr/>
        </p:nvSpPr>
        <p:spPr>
          <a:xfrm>
            <a:off x="6729064" y="2034046"/>
            <a:ext cx="4117958" cy="510778"/>
          </a:xfrm>
          <a:prstGeom prst="roundRect">
            <a:avLst/>
          </a:prstGeom>
          <a:noFill/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reflection stA="4684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 Features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D15962E0-9E8E-C413-A95B-BE4CA3BDA817}"/>
              </a:ext>
            </a:extLst>
          </p:cNvPr>
          <p:cNvSpPr/>
          <p:nvPr/>
        </p:nvSpPr>
        <p:spPr>
          <a:xfrm>
            <a:off x="1549667" y="1460920"/>
            <a:ext cx="3729622" cy="165703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F27D671-2647-08E0-4684-41099F45DBE0}"/>
              </a:ext>
            </a:extLst>
          </p:cNvPr>
          <p:cNvGrpSpPr/>
          <p:nvPr/>
        </p:nvGrpSpPr>
        <p:grpSpPr>
          <a:xfrm>
            <a:off x="1677609" y="3747481"/>
            <a:ext cx="2124420" cy="485228"/>
            <a:chOff x="3037113" y="2247086"/>
            <a:chExt cx="1621973" cy="485228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3E0FFD07-0C23-B9D6-59D3-067D9CCE41C2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ED1AE9B-42B0-0F24-5FB3-38ED688B5585}"/>
                </a:ext>
              </a:extLst>
            </p:cNvPr>
            <p:cNvSpPr txBox="1"/>
            <p:nvPr/>
          </p:nvSpPr>
          <p:spPr>
            <a:xfrm>
              <a:off x="3276687" y="2299511"/>
              <a:ext cx="1341034" cy="369332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L1 and L2 </a:t>
              </a:r>
              <a:endParaRPr lang="en-US" sz="1100" b="1" dirty="0"/>
            </a:p>
          </p:txBody>
        </p:sp>
      </p:grp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2D8B2B8-BB4A-BBE4-E510-849926A6207B}"/>
              </a:ext>
            </a:extLst>
          </p:cNvPr>
          <p:cNvSpPr/>
          <p:nvPr/>
        </p:nvSpPr>
        <p:spPr>
          <a:xfrm>
            <a:off x="6912711" y="1460920"/>
            <a:ext cx="3729622" cy="165703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2E1A986-60E6-5783-3011-453BEE17A133}"/>
              </a:ext>
            </a:extLst>
          </p:cNvPr>
          <p:cNvGrpSpPr/>
          <p:nvPr/>
        </p:nvGrpSpPr>
        <p:grpSpPr>
          <a:xfrm>
            <a:off x="3058956" y="4813333"/>
            <a:ext cx="2124420" cy="485228"/>
            <a:chOff x="3037113" y="2247086"/>
            <a:chExt cx="1621973" cy="485228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02DD17FA-A8DB-E497-498C-6B73DF672717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C097BA1C-D7C9-A76A-B244-0CA88277E428}"/>
                </a:ext>
              </a:extLst>
            </p:cNvPr>
            <p:cNvSpPr txBox="1"/>
            <p:nvPr/>
          </p:nvSpPr>
          <p:spPr>
            <a:xfrm>
              <a:off x="3272098" y="2295993"/>
              <a:ext cx="1341034" cy="369332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Betweenness</a:t>
              </a:r>
              <a:endParaRPr lang="en-US" sz="1100" b="1" dirty="0"/>
            </a:p>
          </p:txBody>
        </p:sp>
      </p:grp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70F204E-1508-1503-5867-6CE8690DDED3}"/>
              </a:ext>
            </a:extLst>
          </p:cNvPr>
          <p:cNvCxnSpPr>
            <a:cxnSpLocks/>
            <a:stCxn id="23" idx="2"/>
            <a:endCxn id="19" idx="3"/>
          </p:cNvCxnSpPr>
          <p:nvPr/>
        </p:nvCxnSpPr>
        <p:spPr>
          <a:xfrm flipH="1">
            <a:off x="3802029" y="3117950"/>
            <a:ext cx="4975493" cy="87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0C676E8C-B490-148C-DE31-F6E3335FD613}"/>
              </a:ext>
            </a:extLst>
          </p:cNvPr>
          <p:cNvCxnSpPr>
            <a:cxnSpLocks/>
            <a:stCxn id="23" idx="2"/>
            <a:endCxn id="25" idx="3"/>
          </p:cNvCxnSpPr>
          <p:nvPr/>
        </p:nvCxnSpPr>
        <p:spPr>
          <a:xfrm flipH="1">
            <a:off x="5183376" y="3117950"/>
            <a:ext cx="3594146" cy="193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A4DBA27-0984-323C-3F38-F0A5B5E5D8AE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 flipH="1">
            <a:off x="6532517" y="3117950"/>
            <a:ext cx="2245005" cy="2492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216897A-E2C6-D963-2963-5F41C78806EE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>
            <a:off x="8777522" y="3117950"/>
            <a:ext cx="481993" cy="275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8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Model Choice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A3738E-6F88-3251-0CBD-E75AD7DB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05578" y="1816553"/>
            <a:ext cx="6263968" cy="3495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680840" y="1804885"/>
            <a:ext cx="4117958" cy="350734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9221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the two </a:t>
            </a:r>
            <a:r>
              <a:rPr lang="en-US" sz="24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tables</a:t>
            </a:r>
          </a:p>
          <a:p>
            <a:pPr>
              <a:buClr>
                <a:schemeClr val="accent6"/>
              </a:buClr>
            </a:pPr>
            <a:endParaRPr lang="en-US" sz="16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Mapper creates a key-value structure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Double key sorting (Title, second field)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Reducer performs the join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The table is stored in Hadoop</a:t>
            </a:r>
          </a:p>
          <a:p>
            <a:pPr>
              <a:buClr>
                <a:schemeClr val="accent1"/>
              </a:buClr>
            </a:pPr>
            <a:endParaRPr lang="it-IT" sz="1600" b="0" i="1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Immagine 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1E712DBF-1D5D-CF42-98E4-BC078FED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3925277" y="540505"/>
            <a:ext cx="359939" cy="468000"/>
          </a:xfrm>
          <a:prstGeom prst="rect">
            <a:avLst/>
          </a:prstGeom>
        </p:spPr>
      </p:pic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B79C7F3E-DBEB-18D1-935C-9BAAA7CE7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7870891" y="550665"/>
            <a:ext cx="359939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8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-2049671" y="59376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Operative Flow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1027350" y="1931398"/>
            <a:ext cx="4117958" cy="350734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Core Operations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Sampling + Balancing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  <a:latin typeface="Consolas" panose="020B0609020204030204" pitchFamily="49" charset="0"/>
              </a:rPr>
              <a:t>Features Combination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Hyperparameters</a:t>
            </a:r>
            <a:r>
              <a:rPr lang="it-IT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 Choice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b="1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</a:t>
            </a:r>
            <a:r>
              <a:rPr lang="it-IT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endParaRPr lang="it-IT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Features </a:t>
            </a:r>
            <a:r>
              <a:rPr lang="it-IT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</a:t>
            </a:r>
            <a:endParaRPr lang="it-IT" sz="16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sz="1600" b="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8982A3D2-1884-5E3A-3B21-490922A55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689578" y="761885"/>
            <a:ext cx="359939" cy="468000"/>
          </a:xfrm>
          <a:prstGeom prst="rect">
            <a:avLst/>
          </a:prstGeom>
        </p:spPr>
      </p:pic>
      <p:pic>
        <p:nvPicPr>
          <p:cNvPr id="7" name="Immagine 6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90E3E981-2FD4-F6D6-CCDF-9949695B0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5145858" y="773174"/>
            <a:ext cx="359939" cy="468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D28103-DCC2-D107-0735-F0A2DE87A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385" r="-2189" b="-1294"/>
          <a:stretch/>
        </p:blipFill>
        <p:spPr>
          <a:xfrm>
            <a:off x="6096000" y="243037"/>
            <a:ext cx="5390993" cy="6371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664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FD70F06A-1084-411C-D92F-16A4F99E6E26}"/>
              </a:ext>
            </a:extLst>
          </p:cNvPr>
          <p:cNvGrpSpPr/>
          <p:nvPr/>
        </p:nvGrpSpPr>
        <p:grpSpPr>
          <a:xfrm>
            <a:off x="1820598" y="2152824"/>
            <a:ext cx="8713362" cy="2866545"/>
            <a:chOff x="-584499" y="1999037"/>
            <a:chExt cx="8713362" cy="2866545"/>
          </a:xfrm>
          <a:effectLst>
            <a:reflection stA="20000" endPos="53000" dir="5400000" sy="-100000" algn="bl" rotWithShape="0"/>
          </a:effectLst>
        </p:grpSpPr>
        <p:pic>
          <p:nvPicPr>
            <p:cNvPr id="6" name="Immagine 5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679C6A0F-2E6A-C81D-022A-3FA8103A1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l="12125" r="7131"/>
            <a:stretch/>
          </p:blipFill>
          <p:spPr>
            <a:xfrm rot="5400000">
              <a:off x="-126820" y="1541361"/>
              <a:ext cx="2860762" cy="3776120"/>
            </a:xfrm>
            <a:prstGeom prst="rect">
              <a:avLst/>
            </a:prstGeom>
            <a:effectLst>
              <a:reflection endPos="0" dist="9745" dir="5400000" sy="-100000" algn="bl" rotWithShape="0"/>
            </a:effectLst>
          </p:spPr>
        </p:pic>
        <p:pic>
          <p:nvPicPr>
            <p:cNvPr id="7" name="Immagine 6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47EA4CA8-C7D0-2A45-6D38-503C1735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5" r="7131"/>
            <a:stretch/>
          </p:blipFill>
          <p:spPr>
            <a:xfrm rot="5400000">
              <a:off x="4810422" y="1541358"/>
              <a:ext cx="2860761" cy="3776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C97260B-D37B-91B5-AB32-DA2271B4142D}"/>
                </a:ext>
              </a:extLst>
            </p:cNvPr>
            <p:cNvSpPr txBox="1"/>
            <p:nvPr/>
          </p:nvSpPr>
          <p:spPr>
            <a:xfrm>
              <a:off x="280021" y="2829253"/>
              <a:ext cx="2058023" cy="1200329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New Features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Effect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E37D057-2178-09E8-6EC4-5FD201C0A84E}"/>
                </a:ext>
              </a:extLst>
            </p:cNvPr>
            <p:cNvSpPr txBox="1"/>
            <p:nvPr/>
          </p:nvSpPr>
          <p:spPr>
            <a:xfrm>
              <a:off x="5217262" y="2848613"/>
              <a:ext cx="20580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Time Efficiency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Effect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Immagine 3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5606ECAB-FE8B-8824-0C80-589CA00E6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lumMod val="85000"/>
                  <a:tint val="45000"/>
                  <a:satMod val="400000"/>
                </a:schemeClr>
              </a:duotone>
            </a:blip>
            <a:srcRect l="12125" r="7131"/>
            <a:stretch/>
          </p:blipFill>
          <p:spPr>
            <a:xfrm rot="5400000">
              <a:off x="2337670" y="1547141"/>
              <a:ext cx="2860762" cy="3776119"/>
            </a:xfrm>
            <a:prstGeom prst="rect">
              <a:avLst/>
            </a:prstGeom>
            <a:effectLst>
              <a:reflection blurRad="6350" endPos="0" dir="5400000" sy="-100000" algn="bl" rotWithShape="0"/>
            </a:effectLst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78735289-C334-7959-04C2-5C21377E679D}"/>
                </a:ext>
              </a:extLst>
            </p:cNvPr>
            <p:cNvSpPr txBox="1"/>
            <p:nvPr/>
          </p:nvSpPr>
          <p:spPr>
            <a:xfrm>
              <a:off x="2744511" y="3033280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Best Model Analysis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A450A1F-49F1-9CC6-A753-EFA179166AE6}"/>
              </a:ext>
            </a:extLst>
          </p:cNvPr>
          <p:cNvGrpSpPr/>
          <p:nvPr/>
        </p:nvGrpSpPr>
        <p:grpSpPr>
          <a:xfrm>
            <a:off x="960000" y="651518"/>
            <a:ext cx="10272000" cy="763600"/>
            <a:chOff x="960000" y="372385"/>
            <a:chExt cx="10272000" cy="7636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BDA9A048-BA27-F98B-8BC9-671FC7B5C876}"/>
                </a:ext>
              </a:extLst>
            </p:cNvPr>
            <p:cNvSpPr/>
            <p:nvPr/>
          </p:nvSpPr>
          <p:spPr>
            <a:xfrm>
              <a:off x="2202329" y="422322"/>
              <a:ext cx="7949901" cy="66372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olo 20">
              <a:extLst>
                <a:ext uri="{FF2B5EF4-FFF2-40B4-BE49-F238E27FC236}">
                  <a16:creationId xmlns:a16="http://schemas.microsoft.com/office/drawing/2014/main" id="{395C537E-2D2C-64C7-DE14-88AC7E5E8C6A}"/>
                </a:ext>
              </a:extLst>
            </p:cNvPr>
            <p:cNvSpPr txBox="1">
              <a:spLocks/>
            </p:cNvSpPr>
            <p:nvPr/>
          </p:nvSpPr>
          <p:spPr>
            <a:xfrm>
              <a:off x="960000" y="372385"/>
              <a:ext cx="10272000" cy="7636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40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 Results</a:t>
              </a:r>
              <a:endParaRPr lang="en-GB" sz="4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89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D626705-6221-B407-895B-50640D476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991" y="2188948"/>
            <a:ext cx="2419238" cy="2897154"/>
          </a:xfrm>
        </p:spPr>
        <p:txBody>
          <a:bodyPr/>
          <a:lstStyle/>
          <a:p>
            <a:pPr marL="237061" indent="0">
              <a:buNone/>
            </a:pP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  <a:cs typeface="Arial"/>
                <a:sym typeface="Arial"/>
              </a:rPr>
              <a:t>Data Table </a:t>
            </a:r>
            <a:r>
              <a:rPr lang="en-GB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Schema: </a:t>
            </a:r>
          </a:p>
          <a:p>
            <a:pPr marL="237061" indent="0">
              <a:buNone/>
            </a:pP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  <a:cs typeface="Arial"/>
                <a:sym typeface="Arial"/>
              </a:rPr>
              <a:t>Title</a:t>
            </a:r>
          </a:p>
          <a:p>
            <a:pPr marL="237061" indent="0">
              <a:buNone/>
            </a:pP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Description</a:t>
            </a:r>
          </a:p>
          <a:p>
            <a:pPr marL="237061" indent="0">
              <a:buNone/>
            </a:pP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Authors</a:t>
            </a:r>
          </a:p>
          <a:p>
            <a:pPr marL="237061" indent="0">
              <a:buNone/>
            </a:pP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Image</a:t>
            </a:r>
          </a:p>
          <a:p>
            <a:pPr marL="237061" indent="0">
              <a:buNone/>
            </a:pPr>
            <a:r>
              <a:rPr lang="en-GB" sz="1400" dirty="0" err="1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previewLink</a:t>
            </a:r>
            <a:endParaRPr lang="en-GB" sz="1400" dirty="0">
              <a:solidFill>
                <a:srgbClr val="9CDCFE"/>
              </a:solidFill>
              <a:latin typeface="Menlo" panose="020B0609030804020204" pitchFamily="49" charset="0"/>
              <a:cs typeface="Arial"/>
            </a:endParaRPr>
          </a:p>
          <a:p>
            <a:pPr marL="237061" indent="0">
              <a:buNone/>
            </a:pP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Publisher</a:t>
            </a:r>
          </a:p>
          <a:p>
            <a:pPr marL="237061" indent="0">
              <a:buNone/>
            </a:pPr>
            <a:r>
              <a:rPr lang="en-GB" sz="1400" dirty="0" err="1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publishedDate</a:t>
            </a:r>
            <a:endParaRPr lang="en-GB" sz="1400" dirty="0">
              <a:solidFill>
                <a:srgbClr val="9CDCFE"/>
              </a:solidFill>
              <a:latin typeface="Menlo" panose="020B0609030804020204" pitchFamily="49" charset="0"/>
              <a:cs typeface="Arial"/>
            </a:endParaRPr>
          </a:p>
          <a:p>
            <a:pPr marL="237061" indent="0">
              <a:buNone/>
            </a:pPr>
            <a:r>
              <a:rPr lang="en-GB" sz="1400" dirty="0" err="1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infoLink</a:t>
            </a:r>
            <a:endParaRPr lang="en-GB" sz="1400" dirty="0">
              <a:solidFill>
                <a:srgbClr val="9CDCFE"/>
              </a:solidFill>
              <a:latin typeface="Menlo" panose="020B0609030804020204" pitchFamily="49" charset="0"/>
              <a:cs typeface="Arial"/>
            </a:endParaRPr>
          </a:p>
          <a:p>
            <a:pPr marL="237061" indent="0">
              <a:buNone/>
            </a:pP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categories</a:t>
            </a:r>
          </a:p>
          <a:p>
            <a:pPr marL="237061" indent="0">
              <a:buNone/>
            </a:pPr>
            <a:r>
              <a:rPr lang="en-GB" sz="1400" dirty="0" err="1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ratingsCount</a:t>
            </a:r>
            <a:endParaRPr lang="en-GB" sz="1400" dirty="0">
              <a:solidFill>
                <a:srgbClr val="9CDCFE"/>
              </a:solidFill>
              <a:latin typeface="Menlo" panose="020B0609030804020204" pitchFamily="49" charset="0"/>
              <a:cs typeface="Arial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4A81AFB-5D11-C93A-6AB4-2170EDE0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4000" b="1">
                <a:latin typeface="Consolas" panose="020B0609020204030204" pitchFamily="49" charset="0"/>
                <a:cs typeface="Consolas" panose="020B0609020204030204" pitchFamily="49" charset="0"/>
              </a:rPr>
              <a:t>Dataset</a:t>
            </a:r>
            <a:endParaRPr lang="en-GB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7CFB2989-9F53-47FB-9197-29876ED0483C}"/>
              </a:ext>
            </a:extLst>
          </p:cNvPr>
          <p:cNvSpPr txBox="1">
            <a:spLocks/>
          </p:cNvSpPr>
          <p:nvPr/>
        </p:nvSpPr>
        <p:spPr>
          <a:xfrm>
            <a:off x="8741229" y="2188947"/>
            <a:ext cx="2666498" cy="289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1219170" marR="0" lvl="1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828754" marR="0" lvl="2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2438339" marR="0" lvl="3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4267093" marR="0" lvl="6" indent="-36405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4876678" marR="0" lvl="7" indent="-36405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5486263" marR="0" lvl="8" indent="-35559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237061" indent="0">
              <a:buNone/>
            </a:pPr>
            <a:r>
              <a:rPr lang="en-GB" sz="1400">
                <a:solidFill>
                  <a:srgbClr val="CE9178"/>
                </a:solidFill>
                <a:latin typeface="Menlo" panose="020B0609030804020204" pitchFamily="49" charset="0"/>
                <a:cs typeface="Arial"/>
              </a:rPr>
              <a:t>Ratings Table</a:t>
            </a:r>
            <a:r>
              <a:rPr lang="en-GB" sz="140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Schema: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Id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Title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Price</a:t>
            </a:r>
          </a:p>
          <a:p>
            <a:pPr marL="237061" indent="0">
              <a:buNone/>
            </a:pPr>
            <a:r>
              <a:rPr lang="en-GB" sz="1400" err="1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User_id</a:t>
            </a:r>
            <a:endParaRPr lang="en-GB" sz="1400">
              <a:solidFill>
                <a:srgbClr val="9CDCFE"/>
              </a:solidFill>
              <a:latin typeface="Menlo" panose="020B0609030804020204" pitchFamily="49" charset="0"/>
              <a:cs typeface="Arial"/>
            </a:endParaRPr>
          </a:p>
          <a:p>
            <a:pPr marL="237061" indent="0">
              <a:buNone/>
            </a:pPr>
            <a:r>
              <a:rPr lang="en-GB" sz="1400" err="1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profileName</a:t>
            </a:r>
            <a:endParaRPr lang="en-GB" sz="1400">
              <a:solidFill>
                <a:srgbClr val="9CDCFE"/>
              </a:solidFill>
              <a:latin typeface="Menlo" panose="020B0609030804020204" pitchFamily="49" charset="0"/>
              <a:cs typeface="Arial"/>
            </a:endParaRP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review/helpfulness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review/score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review/time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review/summary</a:t>
            </a:r>
          </a:p>
          <a:p>
            <a:pPr marL="237061" indent="0">
              <a:buNone/>
            </a:pPr>
            <a:r>
              <a:rPr lang="en-GB" sz="1400">
                <a:solidFill>
                  <a:srgbClr val="9CDCFE"/>
                </a:solidFill>
                <a:latin typeface="Menlo" panose="020B0609030804020204" pitchFamily="49" charset="0"/>
                <a:cs typeface="Arial"/>
              </a:rPr>
              <a:t>review/text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D6DF8-B7DF-97D0-0857-C675BCFC5157}"/>
              </a:ext>
            </a:extLst>
          </p:cNvPr>
          <p:cNvSpPr txBox="1"/>
          <p:nvPr/>
        </p:nvSpPr>
        <p:spPr>
          <a:xfrm>
            <a:off x="1179052" y="2112747"/>
            <a:ext cx="4517289" cy="3166824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Kaggle dataset</a:t>
            </a: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Two tables: Books data and Ratings</a:t>
            </a: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Size: 3.86 GB</a:t>
            </a: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Around 3 millions of reviews</a:t>
            </a: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285750" lvl="4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Ethical considerations	</a:t>
            </a:r>
            <a:endParaRPr lang="it-IT" sz="24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3589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146251F-BB3C-CA83-7EF2-BE6FA64E68D9}"/>
              </a:ext>
            </a:extLst>
          </p:cNvPr>
          <p:cNvSpPr/>
          <p:nvPr/>
        </p:nvSpPr>
        <p:spPr>
          <a:xfrm>
            <a:off x="2202329" y="422322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New Features Effect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481175" y="1838614"/>
            <a:ext cx="4117958" cy="350734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Methodology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MongoDB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query to get data ready for analysis</a:t>
            </a: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SciPy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to compute metrics</a:t>
            </a: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Pandas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data manipulation</a:t>
            </a: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Seaborn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and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Matplotlib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for graphs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sz="1600" b="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4FE0A0-24CC-E7D7-F2D5-D93C06D6A6C7}"/>
              </a:ext>
            </a:extLst>
          </p:cNvPr>
          <p:cNvSpPr txBox="1"/>
          <p:nvPr/>
        </p:nvSpPr>
        <p:spPr>
          <a:xfrm>
            <a:off x="5120037" y="1384459"/>
            <a:ext cx="611748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Remove the samples which have no score or helpfulness data</a:t>
            </a:r>
            <a:endParaRPr 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pipeline_remove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</a:p>
          <a:p>
            <a:r>
              <a:rPr lang="en-US" sz="120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'$match’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'review/score'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exists'</a:t>
            </a:r>
            <a:r>
              <a:rPr lang="en-US" sz="12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N_helpful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exists'</a:t>
            </a:r>
            <a:r>
              <a:rPr lang="en-US" sz="12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'$ne'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Tot_votes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exists'</a:t>
            </a:r>
            <a:r>
              <a:rPr lang="en-US" sz="12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'$ne'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20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Retain only the required fields</a:t>
            </a:r>
            <a:endParaRPr 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pipeline_project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20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'$project’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'review/score'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'review/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helpfulness_rate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r>
              <a:rPr lang="en-US" sz="1200">
                <a:solidFill>
                  <a:srgbClr val="CCCCCC"/>
                </a:solidFill>
                <a:latin typeface="Menlo" panose="020B0609030804020204" pitchFamily="49" charset="0"/>
              </a:rPr>
              <a:t>			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'$multiply’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:[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			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'$divide'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:[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'$N_helpful'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Tot_votes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]},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			{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'$sqrt'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'$</a:t>
            </a:r>
            <a:r>
              <a:rPr lang="en-US" sz="12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Tot_votes</a:t>
            </a:r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		]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	},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'_id'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'Tot_votes'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'N_helpful’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	}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} </a:t>
            </a:r>
          </a:p>
          <a:p>
            <a:b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books_data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books</a:t>
            </a:r>
            <a:r>
              <a:rPr lang="en-US" sz="12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aggregate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sz="12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pipeline_remove</a:t>
            </a:r>
            <a:r>
              <a:rPr lang="en-US" sz="12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pipeline_project</a:t>
            </a:r>
            <a:r>
              <a:rPr lang="en-US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30431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7DD2A6B6-3150-3EAD-FB65-C07A65EB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267" y="1530207"/>
            <a:ext cx="6104247" cy="4246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3565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/>
              <p:nvPr/>
            </p:nvSpPr>
            <p:spPr>
              <a:xfrm>
                <a:off x="803778" y="3359185"/>
                <a:ext cx="3506965" cy="676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𝒉𝒆𝒍𝒑𝒇𝒖𝒍𝒏𝒆𝒔𝒔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𝒔𝒄𝒐𝒓𝒆</m:t>
                      </m:r>
                      <m:r>
                        <a:rPr lang="en-GB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it-IT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it-IT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rad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8" y="3359185"/>
                <a:ext cx="3506965" cy="676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3856443" y="398084"/>
            <a:ext cx="4479111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Best Model Analysis</a:t>
            </a:r>
            <a:endParaRPr lang="en-US" sz="18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344D3C-A4CE-9B76-CB6F-57860BBE20C6}"/>
              </a:ext>
            </a:extLst>
          </p:cNvPr>
          <p:cNvSpPr txBox="1"/>
          <p:nvPr/>
        </p:nvSpPr>
        <p:spPr>
          <a:xfrm>
            <a:off x="603033" y="1728464"/>
            <a:ext cx="3908454" cy="132802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180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the helpfulness correlated to the length of the review?</a:t>
            </a:r>
            <a:endParaRPr lang="en-GB" sz="2400">
              <a:solidFill>
                <a:schemeClr val="accent6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4CC57B-7D31-924E-422C-C4A11F238082}"/>
              </a:ext>
            </a:extLst>
          </p:cNvPr>
          <p:cNvSpPr txBox="1"/>
          <p:nvPr/>
        </p:nvSpPr>
        <p:spPr>
          <a:xfrm>
            <a:off x="462756" y="4338415"/>
            <a:ext cx="4039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Spearman's correlation </a:t>
            </a:r>
            <a:r>
              <a:rPr lang="en-GB" sz="1800">
                <a:solidFill>
                  <a:schemeClr val="accent6"/>
                </a:solidFill>
                <a:latin typeface="Consolas" panose="020B0609020204030204" pitchFamily="49" charset="0"/>
              </a:rPr>
              <a:t>value: </a:t>
            </a: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0.331</a:t>
            </a: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170041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DD2A6B6-3150-3EAD-FB65-C07A65EB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" r="11"/>
          <a:stretch/>
        </p:blipFill>
        <p:spPr>
          <a:xfrm>
            <a:off x="5616565" y="1728464"/>
            <a:ext cx="5771657" cy="4015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3565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/>
              <p:nvPr/>
            </p:nvSpPr>
            <p:spPr>
              <a:xfrm>
                <a:off x="977949" y="3359185"/>
                <a:ext cx="3506965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𝑴𝒖𝒍𝒕𝒊𝒏𝒐𝒎𝒊𝒂𝒍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𝑵𝑩𝑪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:  →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𝒕𝒐𝒑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𝟖𝟎𝟎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𝒑𝒐𝒔𝒊𝒕𝒊𝒗𝒆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𝒘𝒐𝒓𝒅𝒔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49" y="3359185"/>
                <a:ext cx="3506965" cy="70076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3517408" y="396035"/>
            <a:ext cx="5157181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Time Efficiency Effect</a:t>
            </a:r>
            <a:endParaRPr lang="en-US" sz="18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344D3C-A4CE-9B76-CB6F-57860BBE20C6}"/>
              </a:ext>
            </a:extLst>
          </p:cNvPr>
          <p:cNvSpPr txBox="1"/>
          <p:nvPr/>
        </p:nvSpPr>
        <p:spPr>
          <a:xfrm>
            <a:off x="398604" y="1728464"/>
            <a:ext cx="4665653" cy="132802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180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the number of positive words correlated to helpfulness?</a:t>
            </a:r>
            <a:endParaRPr lang="en-GB" sz="2400">
              <a:solidFill>
                <a:schemeClr val="accent6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4CC57B-7D31-924E-422C-C4A11F238082}"/>
              </a:ext>
            </a:extLst>
          </p:cNvPr>
          <p:cNvSpPr txBox="1"/>
          <p:nvPr/>
        </p:nvSpPr>
        <p:spPr>
          <a:xfrm>
            <a:off x="636927" y="4338415"/>
            <a:ext cx="4039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Spearman's correlation </a:t>
            </a:r>
            <a:r>
              <a:rPr lang="en-GB" sz="1800">
                <a:solidFill>
                  <a:schemeClr val="accent6"/>
                </a:solidFill>
                <a:latin typeface="Consolas" panose="020B0609020204030204" pitchFamily="49" charset="0"/>
              </a:rPr>
              <a:t>value: </a:t>
            </a: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0.318</a:t>
            </a: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205039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591CBF-5DAB-B095-D14D-183ED0C70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5386"/>
            <a:ext cx="10272000" cy="3820447"/>
          </a:xfrm>
        </p:spPr>
        <p:txBody>
          <a:bodyPr/>
          <a:lstStyle/>
          <a:p>
            <a:pPr marL="488945" indent="-285750" algn="l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500" b="1">
                <a:latin typeface="Consolas" panose="020B0609020204030204" pitchFamily="49" charset="0"/>
                <a:ea typeface="+mn-ea"/>
              </a:rPr>
              <a:t>Importance of Scalable </a:t>
            </a:r>
            <a:r>
              <a:rPr lang="en-GB" sz="1500" b="1">
                <a:latin typeface="Consolas" panose="020B0609020204030204" pitchFamily="49" charset="0"/>
                <a:ea typeface="+mn-ea"/>
                <a:sym typeface="Arial"/>
              </a:rPr>
              <a:t>Systems</a:t>
            </a:r>
            <a:r>
              <a:rPr lang="en-GB" sz="1500" b="1">
                <a:latin typeface="Consolas" panose="020B0609020204030204" pitchFamily="49" charset="0"/>
                <a:ea typeface="+mn-ea"/>
              </a:rPr>
              <a:t>: </a:t>
            </a:r>
            <a:r>
              <a:rPr lang="en-GB" sz="1500">
                <a:latin typeface="Consolas" panose="020B0609020204030204" pitchFamily="49" charset="0"/>
                <a:ea typeface="+mn-ea"/>
              </a:rPr>
              <a:t>Emphasizes the significance of scalable systems in data analysis.</a:t>
            </a:r>
          </a:p>
          <a:p>
            <a:pPr marL="203195" indent="0" algn="l">
              <a:buClr>
                <a:schemeClr val="accent4"/>
              </a:buClr>
              <a:buNone/>
            </a:pPr>
            <a:endParaRPr lang="en-GB" sz="1500">
              <a:latin typeface="Consolas" panose="020B0609020204030204" pitchFamily="49" charset="0"/>
              <a:ea typeface="+mn-ea"/>
            </a:endParaRPr>
          </a:p>
          <a:p>
            <a:pPr marL="488945" indent="-285750" algn="l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500" b="1">
                <a:latin typeface="Consolas" panose="020B0609020204030204" pitchFamily="49" charset="0"/>
                <a:ea typeface="+mn-ea"/>
              </a:rPr>
              <a:t>Review Length and Sentiment: </a:t>
            </a:r>
            <a:r>
              <a:rPr lang="en-GB" sz="1500">
                <a:latin typeface="Consolas" panose="020B0609020204030204" pitchFamily="49" charset="0"/>
                <a:ea typeface="+mn-ea"/>
              </a:rPr>
              <a:t>Longer reviews, especially the ones with positive words, tend to be more useful, but excessively long reviews can be tedious.</a:t>
            </a:r>
          </a:p>
          <a:p>
            <a:pPr marL="203195" indent="0" algn="l">
              <a:buClr>
                <a:schemeClr val="accent4"/>
              </a:buClr>
              <a:buNone/>
            </a:pPr>
            <a:endParaRPr lang="en-GB" sz="1500">
              <a:latin typeface="Consolas" panose="020B0609020204030204" pitchFamily="49" charset="0"/>
              <a:ea typeface="+mn-ea"/>
            </a:endParaRPr>
          </a:p>
          <a:p>
            <a:pPr marL="488945" indent="-285750" algn="l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500" b="1">
                <a:latin typeface="Consolas" panose="020B0609020204030204" pitchFamily="49" charset="0"/>
                <a:ea typeface="+mn-ea"/>
              </a:rPr>
              <a:t>User Preference for Positive Reviews</a:t>
            </a:r>
            <a:r>
              <a:rPr lang="en-GB" sz="1500">
                <a:latin typeface="Consolas" panose="020B0609020204030204" pitchFamily="49" charset="0"/>
                <a:ea typeface="+mn-ea"/>
              </a:rPr>
              <a:t>: Users find positive reviews more helpful.</a:t>
            </a:r>
          </a:p>
          <a:p>
            <a:pPr marL="203195" indent="0" algn="l">
              <a:buClr>
                <a:schemeClr val="accent4"/>
              </a:buClr>
              <a:buNone/>
            </a:pPr>
            <a:endParaRPr lang="en-GB" sz="1500">
              <a:latin typeface="Consolas" panose="020B0609020204030204" pitchFamily="49" charset="0"/>
              <a:ea typeface="+mn-ea"/>
            </a:endParaRPr>
          </a:p>
          <a:p>
            <a:pPr marL="488945" indent="-285750" algn="l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500" b="1">
                <a:latin typeface="Consolas" panose="020B0609020204030204" pitchFamily="49" charset="0"/>
                <a:ea typeface="+mn-ea"/>
              </a:rPr>
              <a:t>Objective User Ratings: </a:t>
            </a:r>
            <a:r>
              <a:rPr lang="en-GB" sz="1500">
                <a:latin typeface="Consolas" panose="020B0609020204030204" pitchFamily="49" charset="0"/>
                <a:ea typeface="+mn-ea"/>
              </a:rPr>
              <a:t>User ratings appear to be unbiased and reflect objective evaluations of books.</a:t>
            </a:r>
          </a:p>
          <a:p>
            <a:pPr marL="203195" indent="0" algn="l">
              <a:buClr>
                <a:schemeClr val="accent4"/>
              </a:buClr>
              <a:buNone/>
            </a:pPr>
            <a:endParaRPr lang="en-GB" sz="1500">
              <a:latin typeface="Consolas" panose="020B0609020204030204" pitchFamily="49" charset="0"/>
              <a:ea typeface="+mn-ea"/>
            </a:endParaRPr>
          </a:p>
          <a:p>
            <a:pPr marL="488945" indent="-285750" algn="l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500" b="1">
                <a:latin typeface="Consolas" panose="020B0609020204030204" pitchFamily="49" charset="0"/>
                <a:ea typeface="+mn-ea"/>
              </a:rPr>
              <a:t>Experience vs. Appreciation: </a:t>
            </a:r>
            <a:r>
              <a:rPr lang="en-GB" sz="1500">
                <a:latin typeface="Consolas" panose="020B0609020204030204" pitchFamily="49" charset="0"/>
                <a:ea typeface="+mn-ea"/>
              </a:rPr>
              <a:t>The experience of publishers does not necessarily correlate with higher appreciation from users.</a:t>
            </a:r>
          </a:p>
          <a:p>
            <a:pPr marL="203195" indent="0" algn="l">
              <a:buClr>
                <a:schemeClr val="accent4"/>
              </a:buClr>
              <a:buNone/>
            </a:pPr>
            <a:endParaRPr lang="en-GB" sz="1500">
              <a:latin typeface="Consolas" panose="020B0609020204030204" pitchFamily="49" charset="0"/>
              <a:ea typeface="+mn-ea"/>
            </a:endParaRPr>
          </a:p>
          <a:p>
            <a:pPr marL="488945" indent="-285750" algn="l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500" b="1">
                <a:latin typeface="Consolas" panose="020B0609020204030204" pitchFamily="49" charset="0"/>
                <a:ea typeface="+mn-ea"/>
              </a:rPr>
              <a:t>Future Work: </a:t>
            </a:r>
            <a:r>
              <a:rPr lang="en-GB" sz="1500">
                <a:latin typeface="Consolas" panose="020B0609020204030204" pitchFamily="49" charset="0"/>
                <a:ea typeface="+mn-ea"/>
              </a:rPr>
              <a:t>Indicates a focus on feature engineering to enhance the model's performance.</a:t>
            </a:r>
          </a:p>
        </p:txBody>
      </p:sp>
      <p:sp>
        <p:nvSpPr>
          <p:cNvPr id="6" name="Titolo 20">
            <a:extLst>
              <a:ext uri="{FF2B5EF4-FFF2-40B4-BE49-F238E27FC236}">
                <a16:creationId xmlns:a16="http://schemas.microsoft.com/office/drawing/2014/main" id="{0F7243AE-6DD3-99C4-DA9C-47D6D263E85B}"/>
              </a:ext>
            </a:extLst>
          </p:cNvPr>
          <p:cNvSpPr txBox="1">
            <a:spLocks/>
          </p:cNvSpPr>
          <p:nvPr/>
        </p:nvSpPr>
        <p:spPr>
          <a:xfrm>
            <a:off x="960000" y="511724"/>
            <a:ext cx="102720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solidFill>
                  <a:schemeClr val="accent1"/>
                </a:solidFill>
                <a:latin typeface="Consolas" panose="020B0609020204030204" pitchFamily="49" charset="0"/>
                <a:sym typeface="Archivo ExtraBold"/>
              </a:rPr>
              <a:t>Conclusions</a:t>
            </a:r>
            <a:endParaRPr lang="en-GB" sz="4000" b="1">
              <a:solidFill>
                <a:schemeClr val="accent1"/>
              </a:solidFill>
              <a:latin typeface="Consolas" panose="020B0609020204030204" pitchFamily="49" charset="0"/>
              <a:sym typeface="Archiv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06485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3565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/>
              <p:nvPr/>
            </p:nvSpPr>
            <p:spPr>
              <a:xfrm>
                <a:off x="1021496" y="3359185"/>
                <a:ext cx="3506965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𝑻𝒐𝒕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𝒗𝒐𝒕𝒆𝒔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𝒍𝒆𝒂𝒅𝒔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96" y="3359185"/>
                <a:ext cx="3506965" cy="700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4719557" y="396035"/>
            <a:ext cx="2896947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Hypothesis 3</a:t>
            </a:r>
            <a:endParaRPr lang="en-US" sz="1800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344D3C-A4CE-9B76-CB6F-57860BBE20C6}"/>
              </a:ext>
            </a:extLst>
          </p:cNvPr>
          <p:cNvSpPr txBox="1"/>
          <p:nvPr/>
        </p:nvSpPr>
        <p:spPr>
          <a:xfrm>
            <a:off x="820751" y="1728464"/>
            <a:ext cx="3908454" cy="132802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180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there correlation between rating score and helpfulness?</a:t>
            </a:r>
            <a:endParaRPr lang="en-GB" sz="2400">
              <a:solidFill>
                <a:schemeClr val="accent6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4CC57B-7D31-924E-422C-C4A11F238082}"/>
              </a:ext>
            </a:extLst>
          </p:cNvPr>
          <p:cNvSpPr txBox="1"/>
          <p:nvPr/>
        </p:nvSpPr>
        <p:spPr>
          <a:xfrm>
            <a:off x="680474" y="4338415"/>
            <a:ext cx="4039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Spearman's correlation </a:t>
            </a:r>
            <a:r>
              <a:rPr lang="en-GB" sz="1800">
                <a:solidFill>
                  <a:schemeClr val="accent6"/>
                </a:solidFill>
                <a:latin typeface="Consolas" panose="020B0609020204030204" pitchFamily="49" charset="0"/>
              </a:rPr>
              <a:t>value: </a:t>
            </a: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0.525</a:t>
            </a: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P-value &lt; 0.05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C54EBA3-6E16-081B-FC8F-CC35EFB3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7836" y="1770623"/>
            <a:ext cx="5563860" cy="4150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528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3565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/>
              <p:nvPr/>
            </p:nvSpPr>
            <p:spPr>
              <a:xfrm>
                <a:off x="7604391" y="1332071"/>
                <a:ext cx="3506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𝑨𝑵𝑶𝑽𝑨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𝒕𝒆𝒔𝒕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391" y="1332071"/>
                <a:ext cx="350696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4897896" y="396036"/>
            <a:ext cx="2896947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Hypothesis 4</a:t>
            </a:r>
            <a:endParaRPr lang="en-US" sz="1800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344D3C-A4CE-9B76-CB6F-57860BBE20C6}"/>
              </a:ext>
            </a:extLst>
          </p:cNvPr>
          <p:cNvSpPr txBox="1"/>
          <p:nvPr/>
        </p:nvSpPr>
        <p:spPr>
          <a:xfrm>
            <a:off x="1273104" y="1507594"/>
            <a:ext cx="3228735" cy="132802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180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the rating score influenced by the user?</a:t>
            </a:r>
            <a:endParaRPr lang="en-GB" sz="2400" dirty="0">
              <a:solidFill>
                <a:schemeClr val="accent6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4CC57B-7D31-924E-422C-C4A11F238082}"/>
              </a:ext>
            </a:extLst>
          </p:cNvPr>
          <p:cNvSpPr txBox="1"/>
          <p:nvPr/>
        </p:nvSpPr>
        <p:spPr>
          <a:xfrm>
            <a:off x="8152917" y="1891530"/>
            <a:ext cx="4039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F-statistic</a:t>
            </a:r>
            <a:r>
              <a:rPr lang="en-GB" sz="1800">
                <a:solidFill>
                  <a:schemeClr val="accent6"/>
                </a:solidFill>
                <a:latin typeface="Consolas" panose="020B0609020204030204" pitchFamily="49" charset="0"/>
              </a:rPr>
              <a:t>: 1</a:t>
            </a: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.537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P-value: 0.067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7CFE84-0318-6A42-36A5-CC7B0147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1049" y="3286473"/>
            <a:ext cx="7945870" cy="3175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C25B334-52BE-1FE9-5DCE-CD5F7A3087FB}"/>
                  </a:ext>
                </a:extLst>
              </p:cNvPr>
              <p:cNvSpPr txBox="1"/>
              <p:nvPr/>
            </p:nvSpPr>
            <p:spPr>
              <a:xfrm>
                <a:off x="4592888" y="1891530"/>
                <a:ext cx="3506965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𝒓𝒆𝒗𝒊𝒆𝒘𝒔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𝒍𝒆𝒂𝒅𝒔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C25B334-52BE-1FE9-5DCE-CD5F7A30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888" y="1891530"/>
                <a:ext cx="3506965" cy="700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54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3565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/>
              <p:nvPr/>
            </p:nvSpPr>
            <p:spPr>
              <a:xfrm>
                <a:off x="7604391" y="1288528"/>
                <a:ext cx="3506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𝑨𝑵𝑶𝑽𝑨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𝒕𝒆𝒔𝒕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63CA5BF-1F5D-98CE-0151-1505EA2F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391" y="1288528"/>
                <a:ext cx="350696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4647525" y="396035"/>
            <a:ext cx="2896947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Hypothesis 5</a:t>
            </a:r>
            <a:endParaRPr lang="en-US" sz="1800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344D3C-A4CE-9B76-CB6F-57860BBE20C6}"/>
              </a:ext>
            </a:extLst>
          </p:cNvPr>
          <p:cNvSpPr txBox="1"/>
          <p:nvPr/>
        </p:nvSpPr>
        <p:spPr>
          <a:xfrm>
            <a:off x="1273104" y="1488583"/>
            <a:ext cx="3580566" cy="132802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180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the rating score influenced by the category of a book?</a:t>
            </a:r>
            <a:endParaRPr lang="en-GB" sz="2400">
              <a:solidFill>
                <a:schemeClr val="accent6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4CC57B-7D31-924E-422C-C4A11F238082}"/>
              </a:ext>
            </a:extLst>
          </p:cNvPr>
          <p:cNvSpPr txBox="1"/>
          <p:nvPr/>
        </p:nvSpPr>
        <p:spPr>
          <a:xfrm>
            <a:off x="8369363" y="1893276"/>
            <a:ext cx="4039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F-statistic</a:t>
            </a:r>
            <a:r>
              <a:rPr lang="en-GB" sz="1800">
                <a:solidFill>
                  <a:schemeClr val="accent6"/>
                </a:solidFill>
                <a:latin typeface="Consolas" panose="020B0609020204030204" pitchFamily="49" charset="0"/>
              </a:rPr>
              <a:t>: 0.177</a:t>
            </a:r>
            <a:endParaRPr lang="en-GB" sz="1800" b="0" i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P-value: 0.999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C25B334-52BE-1FE9-5DCE-CD5F7A3087FB}"/>
                  </a:ext>
                </a:extLst>
              </p:cNvPr>
              <p:cNvSpPr txBox="1"/>
              <p:nvPr/>
            </p:nvSpPr>
            <p:spPr>
              <a:xfrm>
                <a:off x="4690859" y="1802209"/>
                <a:ext cx="3506965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𝒓𝒆𝒗𝒊𝒆𝒘𝒔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𝒍𝒆𝒂𝒅𝒔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C25B334-52BE-1FE9-5DCE-CD5F7A30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59" y="1802209"/>
                <a:ext cx="3506965" cy="700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CCF0BFD7-7322-84E5-2127-01E262E5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21049" y="3183366"/>
            <a:ext cx="7949901" cy="3318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482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3565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4647525" y="396035"/>
            <a:ext cx="2896947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Hypothesis 6</a:t>
            </a:r>
            <a:endParaRPr lang="en-US" sz="1800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344D3C-A4CE-9B76-CB6F-57860BBE20C6}"/>
              </a:ext>
            </a:extLst>
          </p:cNvPr>
          <p:cNvSpPr txBox="1"/>
          <p:nvPr/>
        </p:nvSpPr>
        <p:spPr>
          <a:xfrm>
            <a:off x="917359" y="1278810"/>
            <a:ext cx="4232632" cy="173664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180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there correlation between the number of books of a publisher and the review score?</a:t>
            </a:r>
            <a:endParaRPr lang="en-GB" sz="2400" dirty="0">
              <a:solidFill>
                <a:schemeClr val="accent6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4CC57B-7D31-924E-422C-C4A11F238082}"/>
              </a:ext>
            </a:extLst>
          </p:cNvPr>
          <p:cNvSpPr txBox="1"/>
          <p:nvPr/>
        </p:nvSpPr>
        <p:spPr>
          <a:xfrm>
            <a:off x="7954152" y="1696960"/>
            <a:ext cx="3181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Spearman’s: -0.067</a:t>
            </a:r>
            <a:endParaRPr lang="en-GB" sz="1800" b="0" i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pPr>
              <a:buClr>
                <a:schemeClr val="accent1"/>
              </a:buClr>
            </a:pPr>
            <a:endParaRPr lang="en-GB" sz="1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P-value: 0.151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C25B334-52BE-1FE9-5DCE-CD5F7A3087FB}"/>
                  </a:ext>
                </a:extLst>
              </p:cNvPr>
              <p:cNvSpPr txBox="1"/>
              <p:nvPr/>
            </p:nvSpPr>
            <p:spPr>
              <a:xfrm>
                <a:off x="4923761" y="1808241"/>
                <a:ext cx="3506965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𝒃𝒐𝒐𝒌𝒔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𝒍𝒆𝒂𝒅𝒔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en-GB" sz="20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C25B334-52BE-1FE9-5DCE-CD5F7A30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61" y="1808241"/>
                <a:ext cx="3506965" cy="700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5B99082E-BC72-2EF6-2C28-FE9665DE1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27" y="3296965"/>
            <a:ext cx="7944623" cy="3015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7FA21B8-F13B-CDD2-A992-E4B90C7F81BD}"/>
              </a:ext>
            </a:extLst>
          </p:cNvPr>
          <p:cNvSpPr txBox="1"/>
          <p:nvPr/>
        </p:nvSpPr>
        <p:spPr>
          <a:xfrm>
            <a:off x="11843657" y="457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1CCA9EC-B610-5212-58C3-75B1917A30CE}"/>
              </a:ext>
            </a:extLst>
          </p:cNvPr>
          <p:cNvSpPr/>
          <p:nvPr/>
        </p:nvSpPr>
        <p:spPr>
          <a:xfrm>
            <a:off x="2121049" y="432760"/>
            <a:ext cx="7949901" cy="6637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reflection stA="16737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A729A6-7B80-75E7-8AF2-2944B5C811D6}"/>
              </a:ext>
            </a:extLst>
          </p:cNvPr>
          <p:cNvSpPr txBox="1"/>
          <p:nvPr/>
        </p:nvSpPr>
        <p:spPr>
          <a:xfrm>
            <a:off x="4923761" y="466911"/>
            <a:ext cx="2218877" cy="58477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Curiosity</a:t>
            </a:r>
            <a:endParaRPr lang="en-US" sz="1800" b="1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45E238A4-492D-C5DA-4EC0-38B2FA3E1667}"/>
              </a:ext>
            </a:extLst>
          </p:cNvPr>
          <p:cNvGrpSpPr/>
          <p:nvPr/>
        </p:nvGrpSpPr>
        <p:grpSpPr>
          <a:xfrm>
            <a:off x="822661" y="2137390"/>
            <a:ext cx="4232632" cy="3341472"/>
            <a:chOff x="822661" y="2137390"/>
            <a:chExt cx="4232632" cy="3341472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7344D3C-A4CE-9B76-CB6F-57860BBE20C6}"/>
                </a:ext>
              </a:extLst>
            </p:cNvPr>
            <p:cNvSpPr txBox="1"/>
            <p:nvPr/>
          </p:nvSpPr>
          <p:spPr>
            <a:xfrm>
              <a:off x="822661" y="3304680"/>
              <a:ext cx="4232632" cy="1328023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>
              <a:reflection stA="17180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240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which category are the best publishers focused?</a:t>
              </a:r>
              <a:endParaRPr lang="en-GB" sz="240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C25B334-52BE-1FE9-5DCE-CD5F7A3087FB}"/>
                    </a:ext>
                  </a:extLst>
                </p:cNvPr>
                <p:cNvSpPr txBox="1"/>
                <p:nvPr/>
              </p:nvSpPr>
              <p:spPr>
                <a:xfrm>
                  <a:off x="957704" y="5017197"/>
                  <a:ext cx="394895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𝑪𝒐𝒎𝒑𝒍𝒆𝒙</m:t>
                        </m:r>
                        <m:r>
                          <a:rPr lang="it-IT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𝑴𝒐𝒏𝒈𝒐𝑫𝑩</m:t>
                        </m:r>
                        <m:r>
                          <a:rPr lang="it-IT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𝒒𝒖𝒆𝒓𝒚</m:t>
                        </m:r>
                      </m:oMath>
                    </m:oMathPara>
                  </a14:m>
                  <a:endParaRPr lang="en-GB" sz="2400" b="1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C25B334-52BE-1FE9-5DCE-CD5F7A308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04" y="5017197"/>
                  <a:ext cx="394895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r="-1543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99758790-2C7D-CB6B-151D-E630FEEBB53C}"/>
                </a:ext>
              </a:extLst>
            </p:cNvPr>
            <p:cNvSpPr txBox="1"/>
            <p:nvPr/>
          </p:nvSpPr>
          <p:spPr>
            <a:xfrm>
              <a:off x="822661" y="2137390"/>
              <a:ext cx="4232632" cy="919401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>
              <a:reflection stA="17180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240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Which are the best publishers?</a:t>
              </a:r>
              <a:endParaRPr lang="en-GB" sz="2400">
                <a:solidFill>
                  <a:schemeClr val="accent6"/>
                </a:solidFill>
              </a:endParaRPr>
            </a:p>
          </p:txBody>
        </p:sp>
      </p:grpSp>
      <p:pic>
        <p:nvPicPr>
          <p:cNvPr id="7" name="Immagine 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7720227F-6C8C-4073-E69E-C672B5EB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372" y="2022910"/>
            <a:ext cx="6044042" cy="3279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54232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258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>
                <a:latin typeface="Consolas" panose="020B0609020204030204" pitchFamily="49" charset="0"/>
                <a:cs typeface="Consolas" panose="020B0609020204030204" pitchFamily="49" charset="0"/>
              </a:rPr>
              <a:t>Real Scenario</a:t>
            </a:r>
            <a:endParaRPr lang="en-GB" sz="40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49B6940-428B-DD2E-9E8D-A70B8C94BCAB}"/>
              </a:ext>
            </a:extLst>
          </p:cNvPr>
          <p:cNvGrpSpPr/>
          <p:nvPr/>
        </p:nvGrpSpPr>
        <p:grpSpPr>
          <a:xfrm>
            <a:off x="1347269" y="3737187"/>
            <a:ext cx="2124420" cy="680482"/>
            <a:chOff x="3037113" y="2247086"/>
            <a:chExt cx="1621973" cy="680482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94247C2-738E-C0F5-F705-C327DB698FAC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00703D3-5E9B-6EAE-4D53-93FAFE938855}"/>
                </a:ext>
              </a:extLst>
            </p:cNvPr>
            <p:cNvSpPr txBox="1"/>
            <p:nvPr/>
          </p:nvSpPr>
          <p:spPr>
            <a:xfrm>
              <a:off x="3176537" y="2281237"/>
              <a:ext cx="1341034" cy="646331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Hypothesis 1</a:t>
              </a:r>
              <a:endParaRPr lang="en-US" sz="1100" b="1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8D45F99-EFE7-EED2-16DE-4B66BA78E069}"/>
              </a:ext>
            </a:extLst>
          </p:cNvPr>
          <p:cNvGrpSpPr/>
          <p:nvPr/>
        </p:nvGrpSpPr>
        <p:grpSpPr>
          <a:xfrm>
            <a:off x="5130443" y="3740050"/>
            <a:ext cx="2124420" cy="485228"/>
            <a:chOff x="3037113" y="2247086"/>
            <a:chExt cx="1621973" cy="485228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924D250A-4E0A-160A-97A4-E095B0E448E0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F185894-8210-1299-FA3F-C7FC6DE23A50}"/>
                </a:ext>
              </a:extLst>
            </p:cNvPr>
            <p:cNvSpPr txBox="1"/>
            <p:nvPr/>
          </p:nvSpPr>
          <p:spPr>
            <a:xfrm>
              <a:off x="3176537" y="2281237"/>
              <a:ext cx="1341034" cy="369332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Hypothesis 2</a:t>
              </a:r>
              <a:endParaRPr lang="en-US" sz="1100" b="1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7F6364-4C3E-5708-8A5C-4B11F04AB9C5}"/>
              </a:ext>
            </a:extLst>
          </p:cNvPr>
          <p:cNvGrpSpPr/>
          <p:nvPr/>
        </p:nvGrpSpPr>
        <p:grpSpPr>
          <a:xfrm>
            <a:off x="8788043" y="3727013"/>
            <a:ext cx="2124420" cy="485228"/>
            <a:chOff x="3037113" y="2247086"/>
            <a:chExt cx="1621973" cy="485228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3968216F-32D8-4E0A-CF40-E53E033E4579}"/>
                </a:ext>
              </a:extLst>
            </p:cNvPr>
            <p:cNvSpPr/>
            <p:nvPr/>
          </p:nvSpPr>
          <p:spPr>
            <a:xfrm>
              <a:off x="3037113" y="2247086"/>
              <a:ext cx="1621973" cy="4852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>
              <a:reflection stA="16737" endPos="0" dist="508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A2A3624-E2E6-FC99-FA90-E92F7795F401}"/>
                </a:ext>
              </a:extLst>
            </p:cNvPr>
            <p:cNvSpPr txBox="1"/>
            <p:nvPr/>
          </p:nvSpPr>
          <p:spPr>
            <a:xfrm>
              <a:off x="3176537" y="2281237"/>
              <a:ext cx="1341034" cy="369332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rPr>
                <a:t>Hypothesis 3</a:t>
              </a:r>
              <a:endParaRPr lang="en-US" sz="1100" b="1"/>
            </a:p>
          </p:txBody>
        </p:sp>
      </p:grpSp>
      <p:graphicFrame>
        <p:nvGraphicFramePr>
          <p:cNvPr id="15" name="Tabella 7">
            <a:extLst>
              <a:ext uri="{FF2B5EF4-FFF2-40B4-BE49-F238E27FC236}">
                <a16:creationId xmlns:a16="http://schemas.microsoft.com/office/drawing/2014/main" id="{F7C9401D-E231-20CB-61CC-802EFA32C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153920"/>
              </p:ext>
            </p:extLst>
          </p:nvPr>
        </p:nvGraphicFramePr>
        <p:xfrm>
          <a:off x="1035935" y="4623088"/>
          <a:ext cx="277971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70">
                  <a:extLst>
                    <a:ext uri="{9D8B030D-6E8A-4147-A177-3AD203B41FA5}">
                      <a16:colId xmlns:a16="http://schemas.microsoft.com/office/drawing/2014/main" val="4232080453"/>
                    </a:ext>
                  </a:extLst>
                </a:gridCol>
                <a:gridCol w="1858240">
                  <a:extLst>
                    <a:ext uri="{9D8B030D-6E8A-4147-A177-3AD203B41FA5}">
                      <a16:colId xmlns:a16="http://schemas.microsoft.com/office/drawing/2014/main" val="4091854159"/>
                    </a:ext>
                  </a:extLst>
                </a:gridCol>
              </a:tblGrid>
              <a:tr h="276118">
                <a:tc>
                  <a:txBody>
                    <a:bodyPr/>
                    <a:lstStyle/>
                    <a:p>
                      <a:pPr algn="ctr"/>
                      <a:endParaRPr lang="en-GB" sz="105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Spearman Coeff </a:t>
                      </a:r>
                      <a:endParaRPr lang="en-GB" sz="16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669402"/>
                  </a:ext>
                </a:extLst>
              </a:tr>
              <a:tr h="276118"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endParaRPr lang="en-GB" sz="14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  <a:sym typeface="Arial"/>
                        </a:rPr>
                        <a:t>0.361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357354"/>
                  </a:ext>
                </a:extLst>
              </a:tr>
              <a:tr h="276118"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Sandbox</a:t>
                      </a:r>
                      <a:endParaRPr lang="en-GB" sz="14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0.331</a:t>
                      </a:r>
                      <a:endParaRPr lang="en-GB" sz="1400" b="0" i="0" u="none" strike="noStrike" cap="none">
                        <a:solidFill>
                          <a:schemeClr val="accent6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99026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542F5F-F299-BDBE-24A5-A9362C41C377}"/>
              </a:ext>
            </a:extLst>
          </p:cNvPr>
          <p:cNvSpPr txBox="1"/>
          <p:nvPr/>
        </p:nvSpPr>
        <p:spPr>
          <a:xfrm>
            <a:off x="1293901" y="1407060"/>
            <a:ext cx="4117958" cy="1668542"/>
          </a:xfrm>
          <a:prstGeom prst="roundRect">
            <a:avLst/>
          </a:prstGeom>
          <a:noFill/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reflection stA="4684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lang="en-US" sz="24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algn="ctr">
              <a:buClr>
                <a:schemeClr val="accent6"/>
              </a:buClr>
            </a:pPr>
            <a:endParaRPr lang="en-US" sz="16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Provide </a:t>
            </a:r>
            <a:r>
              <a:rPr lang="en-US" sz="1800" b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scalable</a:t>
            </a:r>
            <a:r>
              <a:rPr lang="en-US" sz="16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solution</a:t>
            </a:r>
          </a:p>
          <a:p>
            <a:pPr algn="ctr">
              <a:buClr>
                <a:schemeClr val="accent6"/>
              </a:buClr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Prove results </a:t>
            </a:r>
            <a:r>
              <a:rPr lang="en-GB" sz="1800" b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consistency</a:t>
            </a:r>
            <a:endParaRPr lang="en-GB" sz="1600" b="1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99D85-344C-D907-F9C1-570149886B58}"/>
              </a:ext>
            </a:extLst>
          </p:cNvPr>
          <p:cNvSpPr txBox="1"/>
          <p:nvPr/>
        </p:nvSpPr>
        <p:spPr>
          <a:xfrm>
            <a:off x="6346585" y="1407060"/>
            <a:ext cx="4117958" cy="1600438"/>
          </a:xfrm>
          <a:prstGeom prst="roundRect">
            <a:avLst/>
          </a:prstGeom>
          <a:noFill/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reflection stA="4684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endParaRPr lang="en-US" sz="24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algn="ctr">
              <a:buClr>
                <a:schemeClr val="accent6"/>
              </a:buClr>
            </a:pPr>
            <a:endParaRPr lang="en-US" sz="16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Spark </a:t>
            </a:r>
            <a:r>
              <a:rPr lang="en-US" sz="160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DataFrame</a:t>
            </a:r>
            <a:endParaRPr lang="en-US" sz="160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algn="ctr">
              <a:buClr>
                <a:schemeClr val="accent6"/>
              </a:buClr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Pyspark.ml</a:t>
            </a:r>
            <a:endParaRPr lang="en-GB" sz="160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Connettore diritto 5">
            <a:extLst>
              <a:ext uri="{FF2B5EF4-FFF2-40B4-BE49-F238E27FC236}">
                <a16:creationId xmlns:a16="http://schemas.microsoft.com/office/drawing/2014/main" id="{9B34A3F2-70F1-15F4-E77C-4BEA2B2F1202}"/>
              </a:ext>
            </a:extLst>
          </p:cNvPr>
          <p:cNvCxnSpPr/>
          <p:nvPr/>
        </p:nvCxnSpPr>
        <p:spPr>
          <a:xfrm>
            <a:off x="6096000" y="1616899"/>
            <a:ext cx="0" cy="12781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7BB9568-8697-5985-7213-3ED80D370CB1}"/>
              </a:ext>
            </a:extLst>
          </p:cNvPr>
          <p:cNvSpPr/>
          <p:nvPr/>
        </p:nvSpPr>
        <p:spPr>
          <a:xfrm>
            <a:off x="762000" y="1460920"/>
            <a:ext cx="10646229" cy="165703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la 7">
            <a:extLst>
              <a:ext uri="{FF2B5EF4-FFF2-40B4-BE49-F238E27FC236}">
                <a16:creationId xmlns:a16="http://schemas.microsoft.com/office/drawing/2014/main" id="{4CCB8074-086B-FDDD-3977-9C3253FA1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549168"/>
              </p:ext>
            </p:extLst>
          </p:nvPr>
        </p:nvGraphicFramePr>
        <p:xfrm>
          <a:off x="4695259" y="4623088"/>
          <a:ext cx="277971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70">
                  <a:extLst>
                    <a:ext uri="{9D8B030D-6E8A-4147-A177-3AD203B41FA5}">
                      <a16:colId xmlns:a16="http://schemas.microsoft.com/office/drawing/2014/main" val="4232080453"/>
                    </a:ext>
                  </a:extLst>
                </a:gridCol>
                <a:gridCol w="1858240">
                  <a:extLst>
                    <a:ext uri="{9D8B030D-6E8A-4147-A177-3AD203B41FA5}">
                      <a16:colId xmlns:a16="http://schemas.microsoft.com/office/drawing/2014/main" val="4091854159"/>
                    </a:ext>
                  </a:extLst>
                </a:gridCol>
              </a:tblGrid>
              <a:tr h="276118">
                <a:tc>
                  <a:txBody>
                    <a:bodyPr/>
                    <a:lstStyle/>
                    <a:p>
                      <a:pPr algn="ctr"/>
                      <a:endParaRPr lang="en-GB" sz="105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Spearman</a:t>
                      </a:r>
                      <a:r>
                        <a:rPr lang="it-IT" sz="16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it-IT" sz="160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Coeff</a:t>
                      </a:r>
                      <a:r>
                        <a:rPr lang="it-IT" sz="16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endParaRPr lang="en-GB" sz="16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669402"/>
                  </a:ext>
                </a:extLst>
              </a:tr>
              <a:tr h="276118"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endParaRPr lang="en-GB" sz="14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  <a:sym typeface="Arial"/>
                        </a:rPr>
                        <a:t>0.318</a:t>
                      </a:r>
                      <a:endParaRPr lang="en-GB" sz="1400" b="0" i="0" u="none" strike="noStrike" cap="none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357354"/>
                  </a:ext>
                </a:extLst>
              </a:tr>
              <a:tr h="276118"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Sandbox</a:t>
                      </a:r>
                      <a:endParaRPr lang="en-GB" sz="14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  <a:sym typeface="Arial"/>
                        </a:rPr>
                        <a:t>0.318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99026"/>
                  </a:ext>
                </a:extLst>
              </a:tr>
            </a:tbl>
          </a:graphicData>
        </a:graphic>
      </p:graphicFrame>
      <p:graphicFrame>
        <p:nvGraphicFramePr>
          <p:cNvPr id="25" name="Tabella 7">
            <a:extLst>
              <a:ext uri="{FF2B5EF4-FFF2-40B4-BE49-F238E27FC236}">
                <a16:creationId xmlns:a16="http://schemas.microsoft.com/office/drawing/2014/main" id="{507AEE21-93E4-058D-FB05-AA90D44AC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92089"/>
              </p:ext>
            </p:extLst>
          </p:nvPr>
        </p:nvGraphicFramePr>
        <p:xfrm>
          <a:off x="8459028" y="4623088"/>
          <a:ext cx="277971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70">
                  <a:extLst>
                    <a:ext uri="{9D8B030D-6E8A-4147-A177-3AD203B41FA5}">
                      <a16:colId xmlns:a16="http://schemas.microsoft.com/office/drawing/2014/main" val="4232080453"/>
                    </a:ext>
                  </a:extLst>
                </a:gridCol>
                <a:gridCol w="1858240">
                  <a:extLst>
                    <a:ext uri="{9D8B030D-6E8A-4147-A177-3AD203B41FA5}">
                      <a16:colId xmlns:a16="http://schemas.microsoft.com/office/drawing/2014/main" val="4091854159"/>
                    </a:ext>
                  </a:extLst>
                </a:gridCol>
              </a:tblGrid>
              <a:tr h="276118">
                <a:tc>
                  <a:txBody>
                    <a:bodyPr/>
                    <a:lstStyle/>
                    <a:p>
                      <a:pPr algn="ctr"/>
                      <a:endParaRPr lang="en-GB" sz="105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Spearman</a:t>
                      </a:r>
                      <a:r>
                        <a:rPr lang="it-IT" sz="16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it-IT" sz="160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Coeff</a:t>
                      </a:r>
                      <a:r>
                        <a:rPr lang="it-IT" sz="16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endParaRPr lang="en-GB" sz="16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669402"/>
                  </a:ext>
                </a:extLst>
              </a:tr>
              <a:tr h="276118"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endParaRPr lang="en-GB" sz="14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  <a:sym typeface="Arial"/>
                        </a:rPr>
                        <a:t>0.527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357354"/>
                  </a:ext>
                </a:extLst>
              </a:tr>
              <a:tr h="276118"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Sandbox</a:t>
                      </a:r>
                      <a:endParaRPr lang="en-GB" sz="140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0.525</a:t>
                      </a:r>
                      <a:endParaRPr lang="en-GB" sz="1400" b="0" i="0" u="none" strike="noStrike" cap="none">
                        <a:solidFill>
                          <a:schemeClr val="accent6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99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2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Our Objectives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1224501" y="1337274"/>
            <a:ext cx="4344009" cy="180474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4684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 1</a:t>
            </a:r>
          </a:p>
          <a:p>
            <a:pPr algn="ctr">
              <a:buClr>
                <a:schemeClr val="accent1"/>
              </a:buClr>
            </a:pPr>
            <a:endParaRPr lang="en-GB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Clr>
                <a:schemeClr val="accent1"/>
              </a:buClr>
            </a:pP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 the effectiveness on diseases prediction models of new features extracted from a bipartite graph (symptoms – diseases)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15F6C3-49A2-A41D-4DB7-B1A190E96B4D}"/>
              </a:ext>
            </a:extLst>
          </p:cNvPr>
          <p:cNvSpPr txBox="1"/>
          <p:nvPr/>
        </p:nvSpPr>
        <p:spPr>
          <a:xfrm>
            <a:off x="6352286" y="1337274"/>
            <a:ext cx="4344009" cy="180474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4684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lvl="3" algn="ctr">
              <a:buClr>
                <a:schemeClr val="accent6"/>
              </a:buClr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GOAL 2</a:t>
            </a:r>
          </a:p>
          <a:p>
            <a:pPr lvl="3">
              <a:buClr>
                <a:schemeClr val="accent6"/>
              </a:buClr>
            </a:pPr>
            <a:endParaRPr lang="en-US" sz="16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lvl="3">
              <a:buClr>
                <a:schemeClr val="accent6"/>
              </a:buClr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Evaluate the effectiveness of graph based solutions in improving the prediction models computational efficiency </a:t>
            </a:r>
            <a:endParaRPr lang="en-US" sz="16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F42A032-7601-533D-1BFE-6CE19091E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" r="515"/>
          <a:stretch/>
        </p:blipFill>
        <p:spPr>
          <a:xfrm>
            <a:off x="1302565" y="3429000"/>
            <a:ext cx="4265945" cy="2645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15EC24-ABE4-0F0E-3C60-1A158BE38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" r="515"/>
          <a:stretch/>
        </p:blipFill>
        <p:spPr>
          <a:xfrm>
            <a:off x="6391317" y="3429000"/>
            <a:ext cx="4265945" cy="2645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489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482EF25-BAB8-9177-9A70-F7CFB3B1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8" y="611816"/>
            <a:ext cx="6657443" cy="821102"/>
          </a:xfrm>
        </p:spPr>
        <p:txBody>
          <a:bodyPr/>
          <a:lstStyle/>
          <a:p>
            <a:pPr algn="ctr"/>
            <a:r>
              <a:rPr lang="it-IT" sz="4000" b="1" err="1">
                <a:latin typeface="Consolas" panose="020B0609020204030204" pitchFamily="49" charset="0"/>
                <a:cs typeface="Consolas" panose="020B0609020204030204" pitchFamily="49" charset="0"/>
              </a:rPr>
              <a:t>Helpfulness</a:t>
            </a:r>
            <a:r>
              <a:rPr lang="it-IT" sz="40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4000" b="1" err="1">
                <a:latin typeface="Consolas" panose="020B0609020204030204" pitchFamily="49" charset="0"/>
                <a:cs typeface="Consolas" panose="020B0609020204030204" pitchFamily="49" charset="0"/>
              </a:rPr>
              <a:t>Prediction</a:t>
            </a:r>
            <a:endParaRPr lang="en-US" sz="40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F6DCD20-C92A-F8C7-C612-EBEAF1D1C9CD}"/>
              </a:ext>
            </a:extLst>
          </p:cNvPr>
          <p:cNvGrpSpPr/>
          <p:nvPr/>
        </p:nvGrpSpPr>
        <p:grpSpPr>
          <a:xfrm>
            <a:off x="2068253" y="2097963"/>
            <a:ext cx="8055491" cy="2662073"/>
            <a:chOff x="5262464" y="1837380"/>
            <a:chExt cx="9221749" cy="3199426"/>
          </a:xfrm>
          <a:effectLst>
            <a:reflection stA="50702" endPos="54000" dir="5400000" sy="-100000" algn="bl" rotWithShape="0"/>
          </a:effectLst>
        </p:grpSpPr>
        <p:pic>
          <p:nvPicPr>
            <p:cNvPr id="7" name="Immagine 6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47EA4CA8-C7D0-2A45-6D38-503C1735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5" r="7131"/>
            <a:stretch/>
          </p:blipFill>
          <p:spPr>
            <a:xfrm rot="5400000">
              <a:off x="5643951" y="1455894"/>
              <a:ext cx="3199425" cy="3962399"/>
            </a:xfrm>
            <a:prstGeom prst="rect">
              <a:avLst/>
            </a:prstGeom>
          </p:spPr>
        </p:pic>
        <p:pic>
          <p:nvPicPr>
            <p:cNvPr id="8" name="Immagine 7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3B05EA43-D1E6-389B-86FA-05D54EDD5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 l="12125" r="7131"/>
            <a:stretch/>
          </p:blipFill>
          <p:spPr>
            <a:xfrm rot="5400000">
              <a:off x="8273630" y="1455893"/>
              <a:ext cx="3199425" cy="3962399"/>
            </a:xfrm>
            <a:prstGeom prst="rect">
              <a:avLst/>
            </a:prstGeom>
          </p:spPr>
        </p:pic>
        <p:pic>
          <p:nvPicPr>
            <p:cNvPr id="9" name="Immagine 8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852A1C8C-005D-FCE2-BC33-C35FE48C4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lumMod val="60000"/>
                  <a:lumOff val="40000"/>
                  <a:tint val="45000"/>
                  <a:satMod val="400000"/>
                </a:schemeClr>
              </a:duotone>
            </a:blip>
            <a:srcRect l="12125" r="7131"/>
            <a:stretch/>
          </p:blipFill>
          <p:spPr>
            <a:xfrm rot="5400000">
              <a:off x="10903301" y="1455894"/>
              <a:ext cx="3199425" cy="3962399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E37D057-2178-09E8-6EC4-5FD201C0A84E}"/>
                </a:ext>
              </a:extLst>
            </p:cNvPr>
            <p:cNvSpPr txBox="1"/>
            <p:nvPr/>
          </p:nvSpPr>
          <p:spPr>
            <a:xfrm>
              <a:off x="6065678" y="2964655"/>
              <a:ext cx="2355976" cy="99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Features </a:t>
              </a:r>
              <a:r>
                <a:rPr lang="it-IT" sz="2400" b="1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Extraction</a:t>
              </a:r>
              <a:endParaRPr lang="en-GB" sz="2400" b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CF03F87-02F2-D818-14C1-BE4DFA0C266F}"/>
                </a:ext>
              </a:extLst>
            </p:cNvPr>
            <p:cNvSpPr txBox="1"/>
            <p:nvPr/>
          </p:nvSpPr>
          <p:spPr>
            <a:xfrm>
              <a:off x="8698466" y="2978372"/>
              <a:ext cx="2355976" cy="99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Model </a:t>
              </a:r>
              <a:r>
                <a:rPr lang="it-IT" sz="2400" b="1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Selection</a:t>
              </a:r>
              <a:endParaRPr lang="en-GB" sz="2400" b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8327FF5-7B25-7C50-695B-C69A0AD7C6FB}"/>
                </a:ext>
              </a:extLst>
            </p:cNvPr>
            <p:cNvSpPr txBox="1"/>
            <p:nvPr/>
          </p:nvSpPr>
          <p:spPr>
            <a:xfrm>
              <a:off x="11378682" y="3001288"/>
              <a:ext cx="2355976" cy="99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Best Model Analysis</a:t>
              </a:r>
              <a:endParaRPr lang="en-GB" sz="2400" b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47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>
                <a:latin typeface="Consolas" panose="020B0609020204030204" pitchFamily="49" charset="0"/>
                <a:cs typeface="Consolas" panose="020B0609020204030204" pitchFamily="49" charset="0"/>
              </a:rPr>
              <a:t>Features Extraction</a:t>
            </a:r>
            <a:endParaRPr lang="en-GB" sz="40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751316" y="1700336"/>
            <a:ext cx="4117958" cy="374570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7826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Creation steps</a:t>
            </a:r>
            <a:endParaRPr lang="en-US" sz="24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Word2Vec from </a:t>
            </a:r>
            <a:r>
              <a:rPr lang="en-US" sz="160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Gensim</a:t>
            </a: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lvl="3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Size = 30</a:t>
            </a: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, Window = 5, Min count = 2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lvl="3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Size = 150</a:t>
            </a: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, Window = 5, Min count = 2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Review = average of contained words</a:t>
            </a:r>
            <a:endParaRPr lang="it-IT" sz="1600" b="0" i="1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>
              <a:solidFill>
                <a:schemeClr val="accent6"/>
              </a:solidFill>
            </a:endParaRPr>
          </a:p>
        </p:txBody>
      </p:sp>
      <p:pic>
        <p:nvPicPr>
          <p:cNvPr id="2" name="Immagine 1" descr="Immagine che contiene cerchio, schermata, linea, diagramma&#10;&#10;Descrizione generata automaticamente">
            <a:extLst>
              <a:ext uri="{FF2B5EF4-FFF2-40B4-BE49-F238E27FC236}">
                <a16:creationId xmlns:a16="http://schemas.microsoft.com/office/drawing/2014/main" id="{F56DA2E8-8020-85E1-20AE-9541FCF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86" y="1700336"/>
            <a:ext cx="5873098" cy="3668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43266" dist="5000" dir="5400000" sy="-100000" algn="bl" rotWithShape="0"/>
          </a:effectLst>
        </p:spPr>
      </p:pic>
      <p:pic>
        <p:nvPicPr>
          <p:cNvPr id="5" name="Immagine 4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84CC16B3-8CA8-1A68-8E2C-F2FEFCB36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5" r="7131"/>
          <a:stretch/>
        </p:blipFill>
        <p:spPr>
          <a:xfrm rot="5400000">
            <a:off x="2966846" y="549983"/>
            <a:ext cx="359939" cy="468000"/>
          </a:xfrm>
          <a:prstGeom prst="rect">
            <a:avLst/>
          </a:prstGeom>
        </p:spPr>
      </p:pic>
      <p:pic>
        <p:nvPicPr>
          <p:cNvPr id="7" name="Immagine 6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DBBDE7AC-C78B-0CB5-4709-3B860256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5" r="7131"/>
          <a:stretch/>
        </p:blipFill>
        <p:spPr>
          <a:xfrm rot="5400000">
            <a:off x="8865216" y="600604"/>
            <a:ext cx="359939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15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61499"/>
            <a:ext cx="10272000" cy="763600"/>
          </a:xfrm>
        </p:spPr>
        <p:txBody>
          <a:bodyPr/>
          <a:lstStyle/>
          <a:p>
            <a:pPr algn="ctr"/>
            <a:r>
              <a:rPr lang="en-US" sz="4000" b="1">
                <a:latin typeface="Consolas" panose="020B0609020204030204" pitchFamily="49" charset="0"/>
                <a:cs typeface="Consolas" panose="020B0609020204030204" pitchFamily="49" charset="0"/>
              </a:rPr>
              <a:t>Model Selection</a:t>
            </a:r>
            <a:endParaRPr lang="en-GB" sz="40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1183648" y="1402912"/>
            <a:ext cx="4117958" cy="323492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4684"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Trained Models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Random Forest Regressor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Support Vector Regressor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lvl="3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MLP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Neural Network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algn="ctr">
              <a:buClr>
                <a:schemeClr val="accent6"/>
              </a:buClr>
            </a:pPr>
            <a:r>
              <a:rPr lang="en-US" sz="1800" b="1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GridSearchCV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Hyperparameters selection</a:t>
            </a:r>
            <a:endParaRPr lang="en-US" sz="1600" b="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9B5A21-7286-D6F2-9965-5709F858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52790"/>
            <a:ext cx="5011786" cy="3952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30898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015788A5-3BF9-79C5-A53C-7668E5672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3514354"/>
                  </p:ext>
                </p:extLst>
              </p:nvPr>
            </p:nvGraphicFramePr>
            <p:xfrm>
              <a:off x="1754394" y="5036742"/>
              <a:ext cx="2976466" cy="1163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2561">
                      <a:extLst>
                        <a:ext uri="{9D8B030D-6E8A-4147-A177-3AD203B41FA5}">
                          <a16:colId xmlns:a16="http://schemas.microsoft.com/office/drawing/2014/main" val="4232080453"/>
                        </a:ext>
                      </a:extLst>
                    </a:gridCol>
                    <a:gridCol w="744635">
                      <a:extLst>
                        <a:ext uri="{9D8B030D-6E8A-4147-A177-3AD203B41FA5}">
                          <a16:colId xmlns:a16="http://schemas.microsoft.com/office/drawing/2014/main" val="4091854159"/>
                        </a:ext>
                      </a:extLst>
                    </a:gridCol>
                    <a:gridCol w="744635">
                      <a:extLst>
                        <a:ext uri="{9D8B030D-6E8A-4147-A177-3AD203B41FA5}">
                          <a16:colId xmlns:a16="http://schemas.microsoft.com/office/drawing/2014/main" val="1668448816"/>
                        </a:ext>
                      </a:extLst>
                    </a:gridCol>
                    <a:gridCol w="744635">
                      <a:extLst>
                        <a:ext uri="{9D8B030D-6E8A-4147-A177-3AD203B41FA5}">
                          <a16:colId xmlns:a16="http://schemas.microsoft.com/office/drawing/2014/main" val="1671000348"/>
                        </a:ext>
                      </a:extLst>
                    </a:gridCol>
                  </a:tblGrid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05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Model</a:t>
                          </a:r>
                          <a:endParaRPr lang="en-GB" sz="105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MSE</a:t>
                          </a:r>
                          <a:endParaRPr lang="en-GB" sz="16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RMSE</a:t>
                          </a:r>
                          <a:endParaRPr lang="en-GB" sz="16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6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1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GB" sz="16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6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7669402"/>
                      </a:ext>
                    </a:extLst>
                  </a:tr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RF</a:t>
                          </a:r>
                          <a:endParaRPr lang="en-GB" sz="11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it-IT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</a:t>
                          </a: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0259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0.1609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0.2532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4357354"/>
                      </a:ext>
                    </a:extLst>
                  </a:tr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SVR</a:t>
                          </a:r>
                          <a:endParaRPr lang="en-GB" sz="11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0.0279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0.1670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0.1955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0999026"/>
                      </a:ext>
                    </a:extLst>
                  </a:tr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MLP</a:t>
                          </a:r>
                          <a:endParaRPr lang="en-GB" sz="11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0.0282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0.1680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0.1858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5248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015788A5-3BF9-79C5-A53C-7668E5672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3514354"/>
                  </p:ext>
                </p:extLst>
              </p:nvPr>
            </p:nvGraphicFramePr>
            <p:xfrm>
              <a:off x="1754394" y="5036742"/>
              <a:ext cx="2976466" cy="1163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2561">
                      <a:extLst>
                        <a:ext uri="{9D8B030D-6E8A-4147-A177-3AD203B41FA5}">
                          <a16:colId xmlns:a16="http://schemas.microsoft.com/office/drawing/2014/main" val="4232080453"/>
                        </a:ext>
                      </a:extLst>
                    </a:gridCol>
                    <a:gridCol w="744635">
                      <a:extLst>
                        <a:ext uri="{9D8B030D-6E8A-4147-A177-3AD203B41FA5}">
                          <a16:colId xmlns:a16="http://schemas.microsoft.com/office/drawing/2014/main" val="4091854159"/>
                        </a:ext>
                      </a:extLst>
                    </a:gridCol>
                    <a:gridCol w="744635">
                      <a:extLst>
                        <a:ext uri="{9D8B030D-6E8A-4147-A177-3AD203B41FA5}">
                          <a16:colId xmlns:a16="http://schemas.microsoft.com/office/drawing/2014/main" val="1668448816"/>
                        </a:ext>
                      </a:extLst>
                    </a:gridCol>
                    <a:gridCol w="744635">
                      <a:extLst>
                        <a:ext uri="{9D8B030D-6E8A-4147-A177-3AD203B41FA5}">
                          <a16:colId xmlns:a16="http://schemas.microsoft.com/office/drawing/2014/main" val="167100034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05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Model</a:t>
                          </a:r>
                          <a:endParaRPr lang="en-GB" sz="105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MSE</a:t>
                          </a:r>
                          <a:endParaRPr lang="en-GB" sz="16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RMSE</a:t>
                          </a:r>
                          <a:endParaRPr lang="en-GB" sz="16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blipFill>
                          <a:blip r:embed="rId4"/>
                          <a:stretch>
                            <a:fillRect l="-300000" t="-7273" r="-1626" b="-25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669402"/>
                      </a:ext>
                    </a:extLst>
                  </a:tr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RF</a:t>
                          </a:r>
                          <a:endParaRPr lang="en-GB" sz="11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it-IT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</a:t>
                          </a: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0259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0.1609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0.2532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4357354"/>
                      </a:ext>
                    </a:extLst>
                  </a:tr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SVR</a:t>
                          </a:r>
                          <a:endParaRPr lang="en-GB" sz="11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0.0279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0.1670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0.1955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0999026"/>
                      </a:ext>
                    </a:extLst>
                  </a:tr>
                  <a:tr h="276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MLP</a:t>
                          </a:r>
                          <a:endParaRPr lang="en-GB" sz="1100">
                            <a:solidFill>
                              <a:schemeClr val="accent6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0.0282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0.1680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100" b="0" i="0" u="none" strike="noStrike" cap="none">
                              <a:solidFill>
                                <a:schemeClr val="accent6"/>
                              </a:solidFill>
                              <a:latin typeface="Consolas" panose="020B0609020204030204" pitchFamily="49" charset="0"/>
                              <a:ea typeface="+mn-ea"/>
                              <a:cs typeface="Consolas" panose="020B0609020204030204" pitchFamily="49" charset="0"/>
                              <a:sym typeface="Arial"/>
                            </a:rPr>
                            <a:t>0.1858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/>
                          <a:lightRig rig="flood" dir="t"/>
                        </a:cell3D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52481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magine 9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39A22077-D0AF-EE4E-02D4-8286F5F77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92D05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3516897" y="509298"/>
            <a:ext cx="359940" cy="468002"/>
          </a:xfrm>
          <a:prstGeom prst="rect">
            <a:avLst/>
          </a:prstGeom>
        </p:spPr>
      </p:pic>
      <p:pic>
        <p:nvPicPr>
          <p:cNvPr id="12" name="Immagine 11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CEE0175A-91B0-C4AC-03F3-4672BC3D0D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92D050">
                <a:tint val="45000"/>
                <a:satMod val="400000"/>
              </a:srgbClr>
            </a:duotone>
          </a:blip>
          <a:srcRect l="12125" r="7131"/>
          <a:stretch/>
        </p:blipFill>
        <p:spPr>
          <a:xfrm rot="5400000">
            <a:off x="8315165" y="531210"/>
            <a:ext cx="359940" cy="4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1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>
                <a:latin typeface="Consolas" panose="020B0609020204030204" pitchFamily="49" charset="0"/>
                <a:cs typeface="Consolas" panose="020B0609020204030204" pitchFamily="49" charset="0"/>
              </a:rPr>
              <a:t>Best Model: Random Forest</a:t>
            </a:r>
            <a:endParaRPr lang="en-GB" sz="40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1362772" y="1397516"/>
            <a:ext cx="4117958" cy="1702594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4684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lvl="3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Size = 150</a:t>
            </a: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small improvement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600" b="0" i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600" i="1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Under</a:t>
            </a:r>
            <a:r>
              <a:rPr lang="en-US" sz="1600" i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estimate </a:t>
            </a: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when low and </a:t>
            </a:r>
            <a:r>
              <a:rPr lang="it-IT" sz="1600" i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Over</a:t>
            </a:r>
            <a:r>
              <a:rPr lang="en-US" sz="1600" i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estimate </a:t>
            </a: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when high</a:t>
            </a:r>
            <a:endParaRPr lang="en-US" sz="1600" b="0" i="1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>
              <a:solidFill>
                <a:schemeClr val="accent6"/>
              </a:solidFill>
            </a:endParaRPr>
          </a:p>
        </p:txBody>
      </p:sp>
      <p:pic>
        <p:nvPicPr>
          <p:cNvPr id="4" name="Immagine 3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E7E34087-9E07-09A4-C559-34ED2B37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26" y="3361641"/>
            <a:ext cx="3588650" cy="2945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515F6C3-49A2-A41D-4DB7-B1A190E96B4D}"/>
                  </a:ext>
                </a:extLst>
              </p:cNvPr>
              <p:cNvSpPr txBox="1"/>
              <p:nvPr/>
            </p:nvSpPr>
            <p:spPr>
              <a:xfrm>
                <a:off x="6219355" y="1397516"/>
                <a:ext cx="4609873" cy="1702594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reflection stA="4684" endPos="65000" dist="50800" dir="5400000" sy="-100000" algn="bl" rotWithShape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pPr>
                  <a:buClr>
                    <a:schemeClr val="accent6"/>
                  </a:buClr>
                </a:pPr>
                <a:endParaRPr lang="en-US" sz="16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endParaRPr>
              </a:p>
              <a:p>
                <a:pPr marL="342900" lvl="3" indent="-342900">
                  <a:buClr>
                    <a:schemeClr val="accent6"/>
                  </a:buClr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Archivo ExtraBold"/>
                  </a:rPr>
                  <a:t>Impact of RMSE on helpfulness votes</a:t>
                </a:r>
              </a:p>
              <a:p>
                <a:pPr marL="342900" indent="-342900">
                  <a:buClr>
                    <a:schemeClr val="accent6"/>
                  </a:buClr>
                  <a:buFont typeface="Arial" panose="020B0604020202020204" pitchFamily="34" charset="0"/>
                  <a:buChar char="•"/>
                </a:pPr>
                <a:endParaRPr lang="it-IT" sz="1600" b="0" i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chivo ExtraBold"/>
                </a:endParaRPr>
              </a:p>
              <a:p>
                <a:pPr marL="342900" indent="-342900">
                  <a:buClr>
                    <a:schemeClr val="accent6"/>
                  </a:buClr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Archivo ExtraBold"/>
                  </a:rPr>
                  <a:t>100 Total votes </a:t>
                </a:r>
                <a:r>
                  <a:rPr lang="en-US" sz="160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sz="16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60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13 helpful votes</a:t>
                </a:r>
                <a:endParaRPr lang="en-US" sz="1600" b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GB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515F6C3-49A2-A41D-4DB7-B1A190E9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355" y="1397516"/>
                <a:ext cx="4609873" cy="170259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reflection stA="4684" endPos="65000" dist="508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37AE57E-5590-8C24-B2B3-41C5A1A00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491" y="3363342"/>
            <a:ext cx="3801600" cy="2943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6000" endPos="28000" dist="5000" dir="5400000" sy="-100000" algn="bl" rotWithShape="0"/>
          </a:effectLst>
        </p:spPr>
      </p:pic>
      <p:pic>
        <p:nvPicPr>
          <p:cNvPr id="6" name="Immagine 5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8C330210-3C4B-F101-9165-670F76BC9D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2184181" y="520185"/>
            <a:ext cx="359939" cy="468000"/>
          </a:xfrm>
          <a:prstGeom prst="rect">
            <a:avLst/>
          </a:prstGeom>
        </p:spPr>
      </p:pic>
      <p:pic>
        <p:nvPicPr>
          <p:cNvPr id="9" name="Immagine 8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EB71DEB7-AC86-4942-5693-F60CF061B0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9647880" y="564174"/>
            <a:ext cx="359939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5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3319D-B15C-D614-9D73-1FED768F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852" y="2290272"/>
            <a:ext cx="10272000" cy="2257136"/>
          </a:xfrm>
        </p:spPr>
        <p:txBody>
          <a:bodyPr/>
          <a:lstStyle/>
          <a:p>
            <a:r>
              <a:rPr lang="en-US" sz="13800" b="1">
                <a:latin typeface="Consolas" panose="020B0609020204030204" pitchFamily="49" charset="0"/>
                <a:cs typeface="Consolas" panose="020B0609020204030204" pitchFamily="49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3506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482EF25-BAB8-9177-9A70-F7CFB3B1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508" y="561476"/>
            <a:ext cx="5577871" cy="821102"/>
          </a:xfrm>
        </p:spPr>
        <p:txBody>
          <a:bodyPr/>
          <a:lstStyle/>
          <a:p>
            <a:pPr algn="ctr"/>
            <a:r>
              <a:rPr lang="it-IT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Network </a:t>
            </a:r>
            <a:r>
              <a:rPr lang="it-IT" sz="4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Methodology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D70F06A-1084-411C-D92F-16A4F99E6E26}"/>
              </a:ext>
            </a:extLst>
          </p:cNvPr>
          <p:cNvGrpSpPr/>
          <p:nvPr/>
        </p:nvGrpSpPr>
        <p:grpSpPr>
          <a:xfrm>
            <a:off x="519203" y="2495552"/>
            <a:ext cx="11153594" cy="2866546"/>
            <a:chOff x="-584499" y="1999036"/>
            <a:chExt cx="11153594" cy="2866546"/>
          </a:xfrm>
          <a:effectLst>
            <a:reflection stA="20000" endPos="53000" dir="5400000" sy="-100000" algn="bl" rotWithShape="0"/>
          </a:effectLst>
        </p:grpSpPr>
        <p:pic>
          <p:nvPicPr>
            <p:cNvPr id="6" name="Immagine 5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679C6A0F-2E6A-C81D-022A-3FA8103A1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l="12125" r="7131"/>
            <a:stretch/>
          </p:blipFill>
          <p:spPr>
            <a:xfrm rot="5400000">
              <a:off x="-126820" y="1541361"/>
              <a:ext cx="2860762" cy="3776120"/>
            </a:xfrm>
            <a:prstGeom prst="rect">
              <a:avLst/>
            </a:prstGeom>
            <a:effectLst>
              <a:reflection endPos="0" dist="9745" dir="5400000" sy="-100000" algn="bl" rotWithShape="0"/>
            </a:effectLst>
          </p:spPr>
        </p:pic>
        <p:pic>
          <p:nvPicPr>
            <p:cNvPr id="7" name="Immagine 6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47EA4CA8-C7D0-2A45-6D38-503C1735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5" r="7131"/>
            <a:stretch/>
          </p:blipFill>
          <p:spPr>
            <a:xfrm rot="5400000">
              <a:off x="4810422" y="1541358"/>
              <a:ext cx="2860761" cy="3776120"/>
            </a:xfrm>
            <a:prstGeom prst="rect">
              <a:avLst/>
            </a:prstGeom>
          </p:spPr>
        </p:pic>
        <p:pic>
          <p:nvPicPr>
            <p:cNvPr id="8" name="Immagine 7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3B05EA43-D1E6-389B-86FA-05D54EDD5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rcRect l="12125" r="7131"/>
            <a:stretch/>
          </p:blipFill>
          <p:spPr>
            <a:xfrm rot="5400000">
              <a:off x="7250654" y="1541357"/>
              <a:ext cx="2860761" cy="3776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C97260B-D37B-91B5-AB32-DA2271B4142D}"/>
                </a:ext>
              </a:extLst>
            </p:cNvPr>
            <p:cNvSpPr txBox="1"/>
            <p:nvPr/>
          </p:nvSpPr>
          <p:spPr>
            <a:xfrm>
              <a:off x="280018" y="3033280"/>
              <a:ext cx="2058023" cy="830997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Network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Creation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E37D057-2178-09E8-6EC4-5FD201C0A84E}"/>
                </a:ext>
              </a:extLst>
            </p:cNvPr>
            <p:cNvSpPr txBox="1"/>
            <p:nvPr/>
          </p:nvSpPr>
          <p:spPr>
            <a:xfrm>
              <a:off x="5217262" y="3033280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Betweenness</a:t>
              </a:r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Centrality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CF03F87-02F2-D818-14C1-BE4DFA0C266F}"/>
                </a:ext>
              </a:extLst>
            </p:cNvPr>
            <p:cNvSpPr txBox="1"/>
            <p:nvPr/>
          </p:nvSpPr>
          <p:spPr>
            <a:xfrm>
              <a:off x="7657494" y="3069575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Communities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Detection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Immagine 3" descr="Immagine che contiene arte, Simmetria, cerchio, design&#10;&#10;Descrizione generata automaticamente">
              <a:extLst>
                <a:ext uri="{FF2B5EF4-FFF2-40B4-BE49-F238E27FC236}">
                  <a16:creationId xmlns:a16="http://schemas.microsoft.com/office/drawing/2014/main" id="{5606ECAB-FE8B-8824-0C80-589CA00E6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lumMod val="85000"/>
                  <a:tint val="45000"/>
                  <a:satMod val="400000"/>
                </a:schemeClr>
              </a:duotone>
            </a:blip>
            <a:srcRect l="12125" r="7131"/>
            <a:stretch/>
          </p:blipFill>
          <p:spPr>
            <a:xfrm rot="5400000">
              <a:off x="2337670" y="1547141"/>
              <a:ext cx="2860762" cy="3776119"/>
            </a:xfrm>
            <a:prstGeom prst="rect">
              <a:avLst/>
            </a:prstGeom>
            <a:effectLst>
              <a:reflection blurRad="6350" endPos="0" dir="5400000" sy="-100000" algn="bl" rotWithShape="0"/>
            </a:effectLst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78735289-C334-7959-04C2-5C21377E679D}"/>
                </a:ext>
              </a:extLst>
            </p:cNvPr>
            <p:cNvSpPr txBox="1"/>
            <p:nvPr/>
          </p:nvSpPr>
          <p:spPr>
            <a:xfrm>
              <a:off x="2744511" y="3033280"/>
              <a:ext cx="205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Method of </a:t>
              </a:r>
              <a:r>
                <a:rPr lang="it-IT" sz="2400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Reflections</a:t>
              </a:r>
              <a:endParaRPr lang="en-GB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011C9EB-8005-BB90-B9B4-D8AB11090EE7}"/>
              </a:ext>
            </a:extLst>
          </p:cNvPr>
          <p:cNvSpPr txBox="1"/>
          <p:nvPr/>
        </p:nvSpPr>
        <p:spPr>
          <a:xfrm>
            <a:off x="3238091" y="1757095"/>
            <a:ext cx="3283226" cy="442674"/>
          </a:xfrm>
          <a:prstGeom prst="roundRect">
            <a:avLst/>
          </a:prstGeom>
          <a:noFill/>
          <a:ln w="34925" cap="flat" cmpd="sng" algn="ctr">
            <a:solidFill>
              <a:schemeClr val="accent3">
                <a:lumMod val="85000"/>
              </a:schemeClr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83226"/>
                      <a:gd name="connsiteY0" fmla="*/ 73780 h 442674"/>
                      <a:gd name="connsiteX1" fmla="*/ 73780 w 3283226"/>
                      <a:gd name="connsiteY1" fmla="*/ 0 h 442674"/>
                      <a:gd name="connsiteX2" fmla="*/ 659104 w 3283226"/>
                      <a:gd name="connsiteY2" fmla="*/ 0 h 442674"/>
                      <a:gd name="connsiteX3" fmla="*/ 1150359 w 3283226"/>
                      <a:gd name="connsiteY3" fmla="*/ 0 h 442674"/>
                      <a:gd name="connsiteX4" fmla="*/ 1610256 w 3283226"/>
                      <a:gd name="connsiteY4" fmla="*/ 0 h 442674"/>
                      <a:gd name="connsiteX5" fmla="*/ 2164224 w 3283226"/>
                      <a:gd name="connsiteY5" fmla="*/ 0 h 442674"/>
                      <a:gd name="connsiteX6" fmla="*/ 2655478 w 3283226"/>
                      <a:gd name="connsiteY6" fmla="*/ 0 h 442674"/>
                      <a:gd name="connsiteX7" fmla="*/ 3209446 w 3283226"/>
                      <a:gd name="connsiteY7" fmla="*/ 0 h 442674"/>
                      <a:gd name="connsiteX8" fmla="*/ 3283226 w 3283226"/>
                      <a:gd name="connsiteY8" fmla="*/ 73780 h 442674"/>
                      <a:gd name="connsiteX9" fmla="*/ 3283226 w 3283226"/>
                      <a:gd name="connsiteY9" fmla="*/ 368894 h 442674"/>
                      <a:gd name="connsiteX10" fmla="*/ 3209446 w 3283226"/>
                      <a:gd name="connsiteY10" fmla="*/ 442674 h 442674"/>
                      <a:gd name="connsiteX11" fmla="*/ 2655478 w 3283226"/>
                      <a:gd name="connsiteY11" fmla="*/ 442674 h 442674"/>
                      <a:gd name="connsiteX12" fmla="*/ 2070154 w 3283226"/>
                      <a:gd name="connsiteY12" fmla="*/ 442674 h 442674"/>
                      <a:gd name="connsiteX13" fmla="*/ 1484830 w 3283226"/>
                      <a:gd name="connsiteY13" fmla="*/ 442674 h 442674"/>
                      <a:gd name="connsiteX14" fmla="*/ 1024932 w 3283226"/>
                      <a:gd name="connsiteY14" fmla="*/ 442674 h 442674"/>
                      <a:gd name="connsiteX15" fmla="*/ 73780 w 3283226"/>
                      <a:gd name="connsiteY15" fmla="*/ 442674 h 442674"/>
                      <a:gd name="connsiteX16" fmla="*/ 0 w 3283226"/>
                      <a:gd name="connsiteY16" fmla="*/ 368894 h 442674"/>
                      <a:gd name="connsiteX17" fmla="*/ 0 w 3283226"/>
                      <a:gd name="connsiteY17" fmla="*/ 73780 h 442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283226" h="442674" extrusionOk="0">
                        <a:moveTo>
                          <a:pt x="0" y="73780"/>
                        </a:moveTo>
                        <a:cubicBezTo>
                          <a:pt x="-1524" y="32092"/>
                          <a:pt x="21854" y="4195"/>
                          <a:pt x="73780" y="0"/>
                        </a:cubicBezTo>
                        <a:cubicBezTo>
                          <a:pt x="282196" y="-62696"/>
                          <a:pt x="456879" y="54339"/>
                          <a:pt x="659104" y="0"/>
                        </a:cubicBezTo>
                        <a:cubicBezTo>
                          <a:pt x="861329" y="-54339"/>
                          <a:pt x="1024440" y="9709"/>
                          <a:pt x="1150359" y="0"/>
                        </a:cubicBezTo>
                        <a:cubicBezTo>
                          <a:pt x="1276278" y="-9709"/>
                          <a:pt x="1446423" y="7270"/>
                          <a:pt x="1610256" y="0"/>
                        </a:cubicBezTo>
                        <a:cubicBezTo>
                          <a:pt x="1774089" y="-7270"/>
                          <a:pt x="2016169" y="29732"/>
                          <a:pt x="2164224" y="0"/>
                        </a:cubicBezTo>
                        <a:cubicBezTo>
                          <a:pt x="2312279" y="-29732"/>
                          <a:pt x="2464341" y="41831"/>
                          <a:pt x="2655478" y="0"/>
                        </a:cubicBezTo>
                        <a:cubicBezTo>
                          <a:pt x="2846615" y="-41831"/>
                          <a:pt x="3023439" y="20986"/>
                          <a:pt x="3209446" y="0"/>
                        </a:cubicBezTo>
                        <a:cubicBezTo>
                          <a:pt x="3249230" y="-9197"/>
                          <a:pt x="3281972" y="34775"/>
                          <a:pt x="3283226" y="73780"/>
                        </a:cubicBezTo>
                        <a:cubicBezTo>
                          <a:pt x="3301437" y="166648"/>
                          <a:pt x="3255556" y="267082"/>
                          <a:pt x="3283226" y="368894"/>
                        </a:cubicBezTo>
                        <a:cubicBezTo>
                          <a:pt x="3278077" y="409347"/>
                          <a:pt x="3251573" y="438894"/>
                          <a:pt x="3209446" y="442674"/>
                        </a:cubicBezTo>
                        <a:cubicBezTo>
                          <a:pt x="2973723" y="456769"/>
                          <a:pt x="2919685" y="398120"/>
                          <a:pt x="2655478" y="442674"/>
                        </a:cubicBezTo>
                        <a:cubicBezTo>
                          <a:pt x="2391271" y="487228"/>
                          <a:pt x="2228103" y="428761"/>
                          <a:pt x="2070154" y="442674"/>
                        </a:cubicBezTo>
                        <a:cubicBezTo>
                          <a:pt x="1912205" y="456587"/>
                          <a:pt x="1728620" y="410269"/>
                          <a:pt x="1484830" y="442674"/>
                        </a:cubicBezTo>
                        <a:cubicBezTo>
                          <a:pt x="1241040" y="475079"/>
                          <a:pt x="1196326" y="399236"/>
                          <a:pt x="1024932" y="442674"/>
                        </a:cubicBezTo>
                        <a:cubicBezTo>
                          <a:pt x="853538" y="486112"/>
                          <a:pt x="489450" y="355311"/>
                          <a:pt x="73780" y="442674"/>
                        </a:cubicBezTo>
                        <a:cubicBezTo>
                          <a:pt x="31355" y="439256"/>
                          <a:pt x="860" y="398014"/>
                          <a:pt x="0" y="368894"/>
                        </a:cubicBezTo>
                        <a:cubicBezTo>
                          <a:pt x="-193" y="233317"/>
                          <a:pt x="11061" y="147578"/>
                          <a:pt x="0" y="7378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it-IT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Most</a:t>
            </a:r>
            <a:r>
              <a:rPr lang="it-IT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it-IT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Important</a:t>
            </a:r>
            <a:r>
              <a:rPr lang="it-IT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 Actors</a:t>
            </a:r>
            <a:endParaRPr lang="it-IT" b="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1BA88B7D-2D03-A924-B32B-67111B62E6D6}"/>
              </a:ext>
            </a:extLst>
          </p:cNvPr>
          <p:cNvCxnSpPr>
            <a:stCxn id="35" idx="2"/>
          </p:cNvCxnSpPr>
          <p:nvPr/>
        </p:nvCxnSpPr>
        <p:spPr>
          <a:xfrm>
            <a:off x="4879704" y="2199769"/>
            <a:ext cx="0" cy="3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11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5F15791-B590-A9E5-266F-1C4B5CA94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" r="566" b="1713"/>
          <a:stretch/>
        </p:blipFill>
        <p:spPr>
          <a:xfrm>
            <a:off x="2313271" y="1183944"/>
            <a:ext cx="7565457" cy="5065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EC71A1D-1D2A-950B-7608-04635DAF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318961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Network Creation</a:t>
            </a:r>
          </a:p>
        </p:txBody>
      </p:sp>
      <p:pic>
        <p:nvPicPr>
          <p:cNvPr id="4" name="Immagine 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EF8AC590-84BC-5804-0D27-86E88FA4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3395320" y="466118"/>
            <a:ext cx="360928" cy="469286"/>
          </a:xfrm>
          <a:prstGeom prst="rect">
            <a:avLst/>
          </a:prstGeom>
          <a:effectLst>
            <a:reflection blurRad="6350" endPos="0" dir="5400000" sy="-100000" algn="bl" rotWithShape="0"/>
          </a:effectLst>
        </p:spPr>
      </p:pic>
      <p:pic>
        <p:nvPicPr>
          <p:cNvPr id="5" name="Immagine 4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E9AB0D6F-62F0-9E8A-9B51-21625BEF3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2125" r="7131"/>
          <a:stretch/>
        </p:blipFill>
        <p:spPr>
          <a:xfrm rot="5400000">
            <a:off x="8427803" y="516810"/>
            <a:ext cx="360928" cy="469286"/>
          </a:xfrm>
          <a:prstGeom prst="rect">
            <a:avLst/>
          </a:prstGeom>
          <a:effectLst>
            <a:reflection blurRad="6350"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99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Method of Reflections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481175" y="1675328"/>
            <a:ext cx="4117958" cy="350734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Methodology</a:t>
            </a:r>
            <a:endParaRPr lang="en-US" sz="24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Duplicates deletion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Unuseful</a:t>
            </a:r>
            <a:r>
              <a:rPr lang="en-US" sz="16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columns deletion (those containing links)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‘Dangerous’ symbols deletion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b="1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‘Helpfulness’ columns splitting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</p:txBody>
      </p:sp>
      <p:pic>
        <p:nvPicPr>
          <p:cNvPr id="8" name="Immagine 7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BDA5B95C-3646-A717-43B8-417C585F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06900" y="2203093"/>
            <a:ext cx="224790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414" endPos="50000" dist="5000" dir="5400000" sy="-100000" algn="bl" rotWithShape="0"/>
          </a:effectLst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89B47458-11AE-CD92-6548-89C2870274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77014" y="2262949"/>
            <a:ext cx="2354318" cy="2438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1414" endPos="50000" dist="5000" dir="5400000" sy="-100000" algn="bl" rotWithShape="0"/>
          </a:effec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A4A5E39-ACE0-EA4B-C57D-E94D8BBCB3B8}"/>
              </a:ext>
            </a:extLst>
          </p:cNvPr>
          <p:cNvCxnSpPr/>
          <p:nvPr/>
        </p:nvCxnSpPr>
        <p:spPr>
          <a:xfrm>
            <a:off x="8046720" y="3482149"/>
            <a:ext cx="1137920" cy="0"/>
          </a:xfrm>
          <a:prstGeom prst="straightConnector1">
            <a:avLst/>
          </a:prstGeom>
          <a:ln w="47625">
            <a:tailEnd type="triangle"/>
          </a:ln>
          <a:effectLst>
            <a:reflection blurRad="6350" endPos="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0CD13F3F-87F1-FBE6-5EB9-1B6DF55BA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5" r="7131"/>
          <a:stretch/>
        </p:blipFill>
        <p:spPr>
          <a:xfrm rot="5400000">
            <a:off x="2704688" y="548829"/>
            <a:ext cx="359939" cy="468000"/>
          </a:xfrm>
          <a:prstGeom prst="rect">
            <a:avLst/>
          </a:prstGeom>
        </p:spPr>
      </p:pic>
      <p:pic>
        <p:nvPicPr>
          <p:cNvPr id="14" name="Immagine 1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3054A7F8-B556-A4F4-12CF-1823811C9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5" r="7131"/>
          <a:stretch/>
        </p:blipFill>
        <p:spPr>
          <a:xfrm rot="5400000">
            <a:off x="9092035" y="580444"/>
            <a:ext cx="359939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Most Important Actors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813363" y="2530842"/>
            <a:ext cx="4610589" cy="241768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Features Reduction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Various combinations options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Take the most uncorrelated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Classification based on thresholds (0.5 * avg deg)</a:t>
            </a:r>
          </a:p>
        </p:txBody>
      </p:sp>
      <p:pic>
        <p:nvPicPr>
          <p:cNvPr id="13" name="Immagine 12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0CD13F3F-87F1-FBE6-5EB9-1B6DF55B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2704688" y="548829"/>
            <a:ext cx="359939" cy="468000"/>
          </a:xfrm>
          <a:prstGeom prst="rect">
            <a:avLst/>
          </a:prstGeom>
        </p:spPr>
      </p:pic>
      <p:pic>
        <p:nvPicPr>
          <p:cNvPr id="14" name="Immagine 1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3054A7F8-B556-A4F4-12CF-1823811C9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9092035" y="580444"/>
            <a:ext cx="359939" cy="468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E330011-1ED3-D043-C384-82196BBE6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" b="317"/>
          <a:stretch/>
        </p:blipFill>
        <p:spPr>
          <a:xfrm>
            <a:off x="6096000" y="1256503"/>
            <a:ext cx="5014924" cy="4966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174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Most Important Symptoms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96B6B-56E5-5D19-F328-125F12281448}"/>
              </a:ext>
            </a:extLst>
          </p:cNvPr>
          <p:cNvSpPr txBox="1"/>
          <p:nvPr/>
        </p:nvSpPr>
        <p:spPr>
          <a:xfrm>
            <a:off x="936643" y="1577388"/>
            <a:ext cx="4610589" cy="432458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reflection stA="15793" endPos="65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Provided Insights</a:t>
            </a:r>
          </a:p>
          <a:p>
            <a:pPr>
              <a:buClr>
                <a:schemeClr val="accent6"/>
              </a:buClr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Low-Low: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very important for prediction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Low-High: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likely to be important for prediction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High-Low: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may be useful</a:t>
            </a: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High-High: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likely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unuseful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  <a:sym typeface="Archivo ExtraBold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Same analysis done for diseases to find the most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symptomatologically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Archivo ExtraBold"/>
              </a:rPr>
              <a:t> complex </a:t>
            </a:r>
          </a:p>
        </p:txBody>
      </p:sp>
      <p:pic>
        <p:nvPicPr>
          <p:cNvPr id="13" name="Immagine 12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0CD13F3F-87F1-FBE6-5EB9-1B6DF55B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2396678" y="548829"/>
            <a:ext cx="359939" cy="468000"/>
          </a:xfrm>
          <a:prstGeom prst="rect">
            <a:avLst/>
          </a:prstGeom>
        </p:spPr>
      </p:pic>
      <p:pic>
        <p:nvPicPr>
          <p:cNvPr id="14" name="Immagine 1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3054A7F8-B556-A4F4-12CF-1823811C9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9361542" y="580444"/>
            <a:ext cx="359939" cy="468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E330011-1ED3-D043-C384-82196BBE6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" r="426"/>
          <a:stretch/>
        </p:blipFill>
        <p:spPr>
          <a:xfrm>
            <a:off x="6096000" y="2259942"/>
            <a:ext cx="5322770" cy="295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919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>
            <a:extLst>
              <a:ext uri="{FF2B5EF4-FFF2-40B4-BE49-F238E27FC236}">
                <a16:creationId xmlns:a16="http://schemas.microsoft.com/office/drawing/2014/main" id="{BEB08FAE-FA71-4571-05C9-293B9A42C9B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60000" y="372385"/>
            <a:ext cx="10272000" cy="763600"/>
          </a:xfrm>
        </p:spPr>
        <p:txBody>
          <a:bodyPr/>
          <a:lstStyle/>
          <a:p>
            <a:pPr algn="ctr"/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Most Important Symptoms</a:t>
            </a:r>
            <a:endParaRPr lang="en-GB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DDA075-ED63-C819-036B-65C047C1E932}"/>
              </a:ext>
            </a:extLst>
          </p:cNvPr>
          <p:cNvSpPr txBox="1"/>
          <p:nvPr/>
        </p:nvSpPr>
        <p:spPr>
          <a:xfrm>
            <a:off x="481175" y="2248813"/>
            <a:ext cx="451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Clr>
                <a:schemeClr val="accent6"/>
              </a:buClr>
            </a:pPr>
            <a:r>
              <a:rPr lang="en-US" sz="1800">
                <a:solidFill>
                  <a:schemeClr val="accent1"/>
                </a:solidFill>
                <a:latin typeface="Archivo ExtraBold"/>
                <a:sym typeface="Archivo ExtraBold"/>
              </a:rPr>
              <a:t>	</a:t>
            </a:r>
            <a:endParaRPr lang="en-US" sz="2400">
              <a:solidFill>
                <a:schemeClr val="accent1"/>
              </a:solidFill>
              <a:latin typeface="Archivo ExtraBold"/>
              <a:sym typeface="Archivo ExtraBold"/>
            </a:endParaRPr>
          </a:p>
        </p:txBody>
      </p:sp>
      <p:pic>
        <p:nvPicPr>
          <p:cNvPr id="13" name="Immagine 12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0CD13F3F-87F1-FBE6-5EB9-1B6DF55B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2396678" y="548829"/>
            <a:ext cx="359939" cy="468000"/>
          </a:xfrm>
          <a:prstGeom prst="rect">
            <a:avLst/>
          </a:prstGeom>
        </p:spPr>
      </p:pic>
      <p:pic>
        <p:nvPicPr>
          <p:cNvPr id="14" name="Immagine 13" descr="Immagine che contiene arte, Simmetria, cerchio, design&#10;&#10;Descrizione generata automaticamente">
            <a:extLst>
              <a:ext uri="{FF2B5EF4-FFF2-40B4-BE49-F238E27FC236}">
                <a16:creationId xmlns:a16="http://schemas.microsoft.com/office/drawing/2014/main" id="{3054A7F8-B556-A4F4-12CF-1823811C9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7131"/>
          <a:stretch/>
        </p:blipFill>
        <p:spPr>
          <a:xfrm rot="5400000">
            <a:off x="9361542" y="580444"/>
            <a:ext cx="359939" cy="468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E330011-1ED3-D043-C384-82196BBE6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" r="352"/>
          <a:stretch/>
        </p:blipFill>
        <p:spPr>
          <a:xfrm>
            <a:off x="1129364" y="1366459"/>
            <a:ext cx="9933271" cy="4363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6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4476548"/>
      </p:ext>
    </p:extLst>
  </p:cSld>
  <p:clrMapOvr>
    <a:masterClrMapping/>
  </p:clrMapOvr>
</p:sld>
</file>

<file path=ppt/theme/theme1.xml><?xml version="1.0" encoding="utf-8"?>
<a:theme xmlns:a="http://schemas.openxmlformats.org/drawingml/2006/main" name="Scrum System Setup Consulting by Slidesgo">
  <a:themeElements>
    <a:clrScheme name="Simple Light">
      <a:dk1>
        <a:srgbClr val="009EEE"/>
      </a:dk1>
      <a:lt1>
        <a:srgbClr val="FF4F00"/>
      </a:lt1>
      <a:dk2>
        <a:srgbClr val="FF3200"/>
      </a:dk2>
      <a:lt2>
        <a:srgbClr val="12171B"/>
      </a:lt2>
      <a:accent1>
        <a:srgbClr val="FFFFFF"/>
      </a:accent1>
      <a:accent2>
        <a:srgbClr val="25B6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221</TotalTime>
  <Words>1656</Words>
  <Application>Microsoft Macintosh PowerPoint</Application>
  <PresentationFormat>Widescreen</PresentationFormat>
  <Paragraphs>400</Paragraphs>
  <Slides>34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34</vt:i4>
      </vt:variant>
    </vt:vector>
  </HeadingPairs>
  <TitlesOfParts>
    <vt:vector size="47" baseType="lpstr">
      <vt:lpstr>Archivo ExtraBold</vt:lpstr>
      <vt:lpstr>Arial</vt:lpstr>
      <vt:lpstr>Assistant</vt:lpstr>
      <vt:lpstr>Calibri</vt:lpstr>
      <vt:lpstr>Cambria Math</vt:lpstr>
      <vt:lpstr>Consolas</vt:lpstr>
      <vt:lpstr>Menlo</vt:lpstr>
      <vt:lpstr>Open Sans</vt:lpstr>
      <vt:lpstr>Proxima Nova</vt:lpstr>
      <vt:lpstr>Raleway</vt:lpstr>
      <vt:lpstr>Roboto Condensed Light</vt:lpstr>
      <vt:lpstr>Scrum System Setup Consulting by Slidesgo</vt:lpstr>
      <vt:lpstr>Slidesgo Final Pages</vt:lpstr>
      <vt:lpstr>Disease Prediction A network theory + ML approach</vt:lpstr>
      <vt:lpstr>Dataset</vt:lpstr>
      <vt:lpstr>Our Objectives</vt:lpstr>
      <vt:lpstr>Network Methodology</vt:lpstr>
      <vt:lpstr>Network Creation</vt:lpstr>
      <vt:lpstr>Method of Reflections</vt:lpstr>
      <vt:lpstr>Most Important Actors</vt:lpstr>
      <vt:lpstr>Most Important Symptoms</vt:lpstr>
      <vt:lpstr>Most Important Symptoms</vt:lpstr>
      <vt:lpstr>Betweenness Centrality</vt:lpstr>
      <vt:lpstr>Betweenness Centrality</vt:lpstr>
      <vt:lpstr>Communities Detection</vt:lpstr>
      <vt:lpstr>Communities Detection</vt:lpstr>
      <vt:lpstr>ML Model Methodology</vt:lpstr>
      <vt:lpstr>Data Preparation</vt:lpstr>
      <vt:lpstr>Features Extraction</vt:lpstr>
      <vt:lpstr>Model Choice</vt:lpstr>
      <vt:lpstr>Operative Flow</vt:lpstr>
      <vt:lpstr>Presentazione standard di PowerPoint</vt:lpstr>
      <vt:lpstr>New Features Effect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Real Scenario</vt:lpstr>
      <vt:lpstr>Helpfulness Prediction</vt:lpstr>
      <vt:lpstr>Features Extraction</vt:lpstr>
      <vt:lpstr>Model Selection</vt:lpstr>
      <vt:lpstr>Best Model: Random Forest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Books Reviews</dc:title>
  <dc:creator>Andrea Alberti</dc:creator>
  <cp:lastModifiedBy>Andrea Alberti</cp:lastModifiedBy>
  <cp:revision>4</cp:revision>
  <dcterms:created xsi:type="dcterms:W3CDTF">2023-09-19T08:18:06Z</dcterms:created>
  <dcterms:modified xsi:type="dcterms:W3CDTF">2023-12-11T18:15:16Z</dcterms:modified>
</cp:coreProperties>
</file>